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7"/>
  </p:notesMasterIdLst>
  <p:handoutMasterIdLst>
    <p:handoutMasterId r:id="rId78"/>
  </p:handoutMasterIdLst>
  <p:sldIdLst>
    <p:sldId id="256" r:id="rId5"/>
    <p:sldId id="309" r:id="rId6"/>
    <p:sldId id="259" r:id="rId7"/>
    <p:sldId id="275" r:id="rId8"/>
    <p:sldId id="285" r:id="rId9"/>
    <p:sldId id="298" r:id="rId10"/>
    <p:sldId id="292" r:id="rId11"/>
    <p:sldId id="299" r:id="rId12"/>
    <p:sldId id="313" r:id="rId13"/>
    <p:sldId id="284" r:id="rId14"/>
    <p:sldId id="310" r:id="rId15"/>
    <p:sldId id="347" r:id="rId16"/>
    <p:sldId id="348" r:id="rId17"/>
    <p:sldId id="295" r:id="rId18"/>
    <p:sldId id="294" r:id="rId19"/>
    <p:sldId id="320" r:id="rId20"/>
    <p:sldId id="300" r:id="rId21"/>
    <p:sldId id="297" r:id="rId22"/>
    <p:sldId id="296" r:id="rId23"/>
    <p:sldId id="301" r:id="rId24"/>
    <p:sldId id="306" r:id="rId25"/>
    <p:sldId id="312" r:id="rId26"/>
    <p:sldId id="316" r:id="rId27"/>
    <p:sldId id="302" r:id="rId28"/>
    <p:sldId id="318" r:id="rId29"/>
    <p:sldId id="336" r:id="rId30"/>
    <p:sldId id="304" r:id="rId31"/>
    <p:sldId id="305" r:id="rId32"/>
    <p:sldId id="276" r:id="rId33"/>
    <p:sldId id="345" r:id="rId34"/>
    <p:sldId id="350" r:id="rId35"/>
    <p:sldId id="375" r:id="rId36"/>
    <p:sldId id="264" r:id="rId37"/>
    <p:sldId id="376" r:id="rId38"/>
    <p:sldId id="288" r:id="rId39"/>
    <p:sldId id="321" r:id="rId40"/>
    <p:sldId id="266" r:id="rId41"/>
    <p:sldId id="279" r:id="rId42"/>
    <p:sldId id="273" r:id="rId43"/>
    <p:sldId id="274" r:id="rId44"/>
    <p:sldId id="283" r:id="rId45"/>
    <p:sldId id="263" r:id="rId46"/>
    <p:sldId id="352" r:id="rId47"/>
    <p:sldId id="330" r:id="rId48"/>
    <p:sldId id="331" r:id="rId49"/>
    <p:sldId id="332" r:id="rId50"/>
    <p:sldId id="267" r:id="rId51"/>
    <p:sldId id="269" r:id="rId52"/>
    <p:sldId id="323" r:id="rId53"/>
    <p:sldId id="333" r:id="rId54"/>
    <p:sldId id="334" r:id="rId55"/>
    <p:sldId id="268" r:id="rId56"/>
    <p:sldId id="335" r:id="rId57"/>
    <p:sldId id="270" r:id="rId58"/>
    <p:sldId id="262" r:id="rId59"/>
    <p:sldId id="307" r:id="rId60"/>
    <p:sldId id="322" r:id="rId61"/>
    <p:sldId id="337" r:id="rId62"/>
    <p:sldId id="338" r:id="rId63"/>
    <p:sldId id="339" r:id="rId64"/>
    <p:sldId id="340" r:id="rId65"/>
    <p:sldId id="341" r:id="rId66"/>
    <p:sldId id="324" r:id="rId67"/>
    <p:sldId id="342" r:id="rId68"/>
    <p:sldId id="343" r:id="rId69"/>
    <p:sldId id="344" r:id="rId70"/>
    <p:sldId id="349" r:id="rId71"/>
    <p:sldId id="289" r:id="rId72"/>
    <p:sldId id="378" r:id="rId73"/>
    <p:sldId id="319" r:id="rId74"/>
    <p:sldId id="379" r:id="rId75"/>
    <p:sldId id="290" r:id="rId7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guide id="3" orient="horz" pos="2932"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C7A1E3"/>
    <a:srgbClr val="77943C"/>
    <a:srgbClr val="3366FF"/>
    <a:srgbClr val="67B569"/>
    <a:srgbClr val="E4D69C"/>
    <a:srgbClr val="FFFF00"/>
    <a:srgbClr val="460000"/>
    <a:srgbClr val="A61D02"/>
    <a:srgbClr val="FD9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E92BC-A4F2-40D7-AB22-1728EECD1422}" v="2" dt="2023-10-04T20:29:51.562"/>
    <p1510:client id="{2C282624-07E0-B255-2121-2C55C668A245}" v="1" dt="2023-11-30T21:25:43.686"/>
    <p1510:client id="{3A507564-F939-C89D-C0D4-DC217E9F5AFA}" v="1" dt="2023-11-30T21:59:09.554"/>
    <p1510:client id="{6F4DC905-D5E1-3B12-86BA-232E5DD172C6}" v="2" dt="2023-11-30T14:09:11.870"/>
    <p1510:client id="{71D28489-2921-49AF-AD08-5E691C9902F4}" v="1" dt="2023-11-30T14:22:01.209"/>
    <p1510:client id="{8EE30AF7-03A7-0CA4-F2EA-CB046FEE29FF}" v="569" dt="2023-11-30T21:55:55.809"/>
    <p1510:client id="{AE150627-1D61-9E0F-1475-5520A33BBB11}" v="16" dt="2023-11-30T19:56:43.950"/>
    <p1510:client id="{B1A2E5D3-E34B-E581-F944-E11E512C313B}" v="2" dt="2023-11-30T21:45:21.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15" tIns="45708" rIns="91415" bIns="45708" rtlCol="0"/>
          <a:lstStyle>
            <a:lvl1pPr algn="r">
              <a:defRPr sz="1200"/>
            </a:lvl1pPr>
          </a:lstStyle>
          <a:p>
            <a:fld id="{DEC04DEE-6520-41CA-B29D-456334FC2BE4}" type="datetimeFigureOut">
              <a:rPr lang="en-US" smtClean="0"/>
              <a:t>12/4/2023</a:t>
            </a:fld>
            <a:endParaRPr lang="en-US"/>
          </a:p>
        </p:txBody>
      </p:sp>
      <p:sp>
        <p:nvSpPr>
          <p:cNvPr id="4" name="Footer Placeholder 3"/>
          <p:cNvSpPr>
            <a:spLocks noGrp="1"/>
          </p:cNvSpPr>
          <p:nvPr>
            <p:ph type="ftr" sz="quarter" idx="2"/>
          </p:nvPr>
        </p:nvSpPr>
        <p:spPr>
          <a:xfrm>
            <a:off x="0" y="8842377"/>
            <a:ext cx="3043238" cy="4667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7"/>
            <a:ext cx="3043238" cy="466725"/>
          </a:xfrm>
          <a:prstGeom prst="rect">
            <a:avLst/>
          </a:prstGeom>
        </p:spPr>
        <p:txBody>
          <a:bodyPr vert="horz" lIns="91415" tIns="45708" rIns="91415" bIns="45708" rtlCol="0" anchor="b"/>
          <a:lstStyle>
            <a:lvl1pPr algn="r">
              <a:defRPr sz="1200"/>
            </a:lvl1pPr>
          </a:lstStyle>
          <a:p>
            <a:fld id="{E60A1E7D-0C2A-4A7E-A774-800EF097141E}" type="slidenum">
              <a:rPr lang="en-US" smtClean="0"/>
              <a:t>‹#›</a:t>
            </a:fld>
            <a:endParaRPr lang="en-US"/>
          </a:p>
        </p:txBody>
      </p:sp>
    </p:spTree>
    <p:extLst>
      <p:ext uri="{BB962C8B-B14F-4D97-AF65-F5344CB8AC3E}">
        <p14:creationId xmlns:p14="http://schemas.microsoft.com/office/powerpoint/2010/main" val="31532508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21:12:02.9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0,'362'0,"-342"1,35 7,-34-5,34 2,7-5,-16-1,-1 2,59 8,-53-3,1-2,83-5,-43-1,-4 3,98-2,-112-7,-35 3,39 1,494 4,-553 2,1 0,0 2,-1 0,28 9,17 4,-25-11,1-2,-1-2,63-4,-18 0,-72 2,0-1,0 0,0-1,0 0,-1 0,15-6,-26 7,1 1,0-1,0 1,0 0,0-1,0 1,0 0,-1 0,1-1,0 1,0 0,0 0,0 0,0 0,0 0,0 0,0 0,0 1,0-1,0 0,0 0,-1 1,1-1,0 1,0-1,0 1,0-1,-1 1,1-1,0 1,-1 0,1-1,0 1,-1 0,1-1,-1 1,1 0,-1 0,1 0,-1 0,0-1,1 1,-1 0,0 0,0 1,2 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21:12:07.4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35,'0'-1,"1"1,-1-1,0 0,1 0,-1 1,1-1,-1 0,0 1,1-1,0 0,-1 1,1-1,-1 1,1-1,0 1,-1-1,1 1,0 0,-1-1,1 1,0 0,0-1,0 1,-1 0,1 0,0 0,0 0,0 0,28-3,-25 3,123 0,27-1,-88-6,48-2,1 7,121 5,-205 0,36 10,-41-7,1-2,31 2,136 16,-145-14,133 5,-112-6,-37-4,51 11,-40-4,0-2,1-1,0-3,46-1,-17-3,-11 0,82-10,-112 5,19-3,91-3,-120 11,0-1,-1 1,1 1,-1 1,1 1,-1 1,0 1,34 12,-41-10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2T21:12:34.4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150 1019,'0'-1,"1"-1,-1 1,1-1,-1 1,1 0,0-1,-1 1,1 0,0-1,0 1,0 0,0 0,0 0,0 0,0 0,1 0,-1 0,0 0,0 1,1-1,-1 0,1 1,-1-1,0 1,1-1,-1 1,1 0,2-1,45-4,-48 5,335-1,-152 3,-66 7,-43-1,-48-5,40 10,-46-8,1 0,0-2,27 1,137 12,1-4,-3 9,-122-14,74 2,-27-1,1 0,18 3,-65-4,68 9,-86-11,108 6,-99-13,-26 1,-1 0,1 2,31 4,-39 1,-19-5,1-1,-1 1,1-1,0 1,0-1,-1 1,1-1,0 0,0 0,-1 0,4 0,-4-1,-1 0,1 0,-1 1,1-1,-1 0,1 0,-1 0,0 0,1 1,-1-1,0 0,0 0,1 0,-1 0,0 0,0 0,0 0,0 0,0 0,-1 0,1 1,0-1,0 0,-1 0,1 0,0 0,-1 0,0-1,-8-25,0 0,-19-34,14 32,-14-44,23 61,2 1,0-1,0 0,1-1,0 1,1 0,1 0,0-1,1 1,0 0,1-1,5-19,0 8,-5 16,-1 0,2 1,-1 0,1-1,1 1,-1 0,1 0,0 1,9-11,-9 11,1-1,-1 0,-1 0,1 0,-1 0,-1 0,1 0,-1-1,1-11,8-18,-8 22,0 0,0 0,-2 0,0 0,0-1,-3-18,1 11,0 113,3 78,6-141,-8-27,0 0,0 0,0 0,0 1,0-1,0 0,0 0,0 0,0 0,0 0,0 0,0 0,0 1,0-1,1 0,-1 0,0 0,0 0,0 0,0 0,0 0,0 0,0 0,1 0,-1 0,0 0,0 0,0 0,0 0,0 0,0 0,1 0,-1 0,0 0,0 0,0 0,0 0,0 0,0 0,1 0,-1 0,0 0,0 0,0 0,0 0,0 0,1 0,2-15,-2-28,-2-1,-1 1,-3 0,-1 0,-2 1,-20-63,6 52,-3-17,7-17,19 91,1 0,0 1,0-1,1 0,-1 0,1-1,0 1,0-1,0 1,1-1,-1 0,7 4,26 30,-35-36,-1-1,0 0,1 1,-1-1,0 1,1-1,-1 1,0-1,1 1,-1-1,0 1,0 0,0-1,1 1,-1-1,0 1,0-1,0 1,0 0,0-1,0 1,0-1,0 1,0 0,0-1,-1 1,1-1,0 1,0-1,-1 1,1-1,-1 2,0-1,0 0,-1 0,1-1,0 1,-1 0,1-1,-1 1,1-1,-1 1,1-1,-1 0,-2 0,-4 1,0-1,0 0,1 0,-12-3,-23-7,-73-13,69 15,1-2,1-3,0-1,-67-32,88 36,4 4,1 1,-1 1,0 0,-21-1,22 3,-45-3,-100 5,65 2,51 1,0 2,-64 14,41-6,29-5,3-1,0-2,-49 2,59-6,-31 6,-25 1,-17 0,-2 1,9-8,-151-4,171-4,36 2,-40 1,47 3,0-1,-41-7,35 5,0 1,-61 4,27 1,68-2,-1 0,1 0,0 1,0 0,-1-1,1 1,0 0,0 0,0 1,0-1,0 0,0 1,0 0,1 0,-1 0,1 0,-1 0,1 1,0-1,0 1,0-1,0 1,0 0,0 0,1-1,-1 1,1 0,0 1,0-1,0 0,0 6,-2 10,0 0,2 1,0-1,3 26,-1-19,0 27,-2 107,-7-112,-1 12,8 11,1-16,-8 66,2-74,3 0,6 92,13-37,-9-69,1 0,1-1,2 0,1 0,25 46,9 25,-33-66,13 65,-8-26,-14-58,-1 0,0-1,-1 1,-2 1,1-1,-2 0,-1 0,0 0,-6 24,-3 11,9-38,-1-1,0 1,-1-1,0 0,-1 0,-8 14,13-27,0-1,0 0,0 0,-1 1,1-1,0 0,0 0,0 1,0-1,0 0,-1 0,1 1,0-1,0 0,-1 0,1 0,0 1,0-1,0 0,-1 0,1 0,0 0,-1 0,1 0,0 1,0-1,-1 0,1 0,0 0,-1 0,1 0,0 0,0 0,-1 0,1 0,0 0,-1-1,1 1,0 0,-1 0,-7-13,-3-26,10 34,-10-51,-5-62,15 116,-2-33,1 1,5-59,1 76,1 25,2 30,6 110,-9-109,-3-33,1 0,-1 0,1 0,0 0,6 11,-5-11,0-1,-1 1,0 0,0-1,-1 1,3 11,4 50,-5-46,0 1,-1 0,-2 27,0-48,0 0,1-1,-1 1,0 0,0-1,0 1,0-1,0 1,0 0,0-1,0 1,-1 0,1-1,0 1,0 0,0-1,-1 1,1-1,0 1,-1-1,1 1,-1-1,1 1,0-1,-1 1,1-1,-1 1,1-1,-1 1,1-1,-1 0,0 0,1 1,-2-1,-16-12,-6-4,23 15,0 1,0 0,1 0,-1 0,0 0,0 0,0 0,1 0,-1 0,0 0,0 0,0 1,0-1,1 0,-1 1,0-1,0 0,1 1,-1-1,0 1,1-1,-1 1,0-1,1 1,-1-1,1 1,-1 0,1-1,-1 1,1 0,0 0,-1-1,1 2,-1-1,1-1,-1 1,1 0,-1 0,1-1,0 1,0 0,-1 0,1-1,0 1,0 0,0 0,0-1,0 1,0 0,0 0,0 0,0-1,0 1,0 0,0 0,1-1,-1 1,0 0,1 0,-1-1,0 1,1 0,1 1,-1-1,0 0,1 0,-1 0,1-1,-1 1,1 0,0-1,-1 1,1-1,0 1,2 0,9 0,0-1,24-1,-29 1,48 0,0 3,66 12,-37-3,2 3,-60-9,1-1,48 2,382-8,-438 0,37-7,15 0,16 0,13-1,-80 9,32 0,86 11,-103-7,0-2,42-3,34 3,1 15,-70-10,72 21,-28-5,-73-20,0-1,0 0,0-2,0 1,0-2,0 0,19-3,7-5,47-17,-74 22,0 1,25-2,-29 5,0-1,0 0,0-1,0 0,-1 0,1-1,-1 0,1-1,9-5,-5 0,-3 3,0 0,-1-1,16-13,-22 17,-1 0,1-1,-1 1,0 0,0-1,0 1,0-1,0 0,-1 0,0 0,0 1,0-1,0 0,0-7,-1-10,-1-1,0 1,-7-26,4 22,-3-47,8-4,-13-93,5 72,0-6,-1-10,8 111,-1 0,1 0,-1 0,0 0,0 0,0 0,0 1,0-1,0 0,0 1,-1-1,1 1,0-1,-1 1,1 0,-1-1,0 1,1 0,-1 0,0 0,-2 0,-47-18,40 16,-242-62,-74-25,297 79,0 1,-1 2,0 1,0 1,0 2,-50-1,46 4,-35-6,-15-1,-98-9,42 2,-182 12,170 5,133-2,-1-1,0 1,0 0,0 2,0 1,1 0,-1 2,-23 7,-11 10,-1 0,-74 39,63-31,11-6,28-12,22-10,0 0,0 0,0 1,0 0,0 1,-6 4,11-8,1 1,0-1,0 0,0 0,0 1,-1-1,1 0,0 0,0 1,0-1,0 0,0 1,0-1,0 0,0 1,0-1,0 0,0 1,0-1,0 0,0 0,0 1,0-1,0 0,0 1,0-1,0 0,1 1,-1-1,0 0,0 0,0 1,0-1,1 0,-1 0,0 0,0 1,1-1,-1 0,0 0,0 0,1 0,-1 1,0-1,0 0,1 0,-1 0,0 0,1 0,-1 0,0 0,1 0,-1 0,1 0,21 6,-21-6,142 32,158 26,-228-53,-1-4,84-9,-112 5,394-6,-416 11,0 1,0 0,-1 2,1 1,21 9,98 50,-107-47,-11-5,2-1,-1-1,50 15,5-5,-40-9,0-2,1-1,0-2,79 2,-108-9,4-1,0 0,0 1,0 1,1 0,-1 1,0 0,-1 1,1 1,22 9,-27-7,1 0,-1 1,0 0,-1 0,0 1,0 1,0-1,11 17,-16-20,0 0,-1 1,1-1,-1 0,-1 1,1 0,-1-1,0 1,0 0,-1 0,0 0,0 1,0-1,-1 0,1 0,-2 0,1 1,-3 10,2-14,0 0,0 0,-1-1,1 1,-1 0,0-1,1 1,-1-1,0 0,-1 0,1 0,0 0,-1 0,1 0,-1-1,1 1,-1-1,0 1,0-1,1 0,-1 0,0-1,-5 2,-7 0,-1 0,1-1,-23-1,21 0,-546-3,437 12,3-2,58-12,-122-24,127 17,0 3,-99-4,66 13,-75 3,50 13,80-10,-73 5,78-11,-56-1,88 0,0 1,-1 0,1 0,0-1,-1 1,1-1,0 1,-1-1,1 1,0-1,0 0,0 0,0 1,0-1,0 0,0 0,0 0,0 0,0 0,-1-2,1 0,-1 0,1 0,0 0,0 0,0 0,1-1,-1 1,0-5,1-5,1 0,0 1,3-19,10-59,-14 88,1 1,0-1,-1 0,1 1,0-1,0 1,0-1,0 1,0 0,1-1,-1 1,0 0,1 0,-1 0,1 0,-1 0,1 0,-1 0,1 0,0 1,-1-1,1 1,0-1,0 1,-1 0,1-1,0 1,2 0,8 0,1 0,26 3,-20-1,40 1,395 13,-364-25,-58 5,34 0,28 5,98-2,-170-2,0-1,22-7,7-1,-42 10,-1 0,0-1,0 0,-1 0,1-1,-1 0,0 0,0-1,7-6,8-7,25-30,-16 16,1-1,-1-1,39-57,-51 65,1 1,2 1,0 1,29-23,109-74,-109 83,-42 29,-1 1,0-2,0 1,8-13,12-12,-16 19,0-1,0 0,-1 0,-1-1,15-33,-13 21,-2 0,12-59,-20 79,1-14,2 0,1 0,0 0,2 1,0 0,20-34,48-80,-59 103,-12 21,0 1,0-1,-1 0,0 0,-1-1,3-14,-6 22,1 0,-1 0,0 1,0-1,0 0,-1 0,1 1,-1-1,0 0,0 1,0-1,-1 0,1 1,-1 0,0-1,0 1,0 0,0 0,0 0,-1 0,1 0,-1 1,-3-3,-27-22,19 15,-1 1,-18-11,27 19,-1-1,1 2,-1-1,1 1,-1 0,0 0,0 1,0 0,-9-1,-129 4,-29-3,60-15,81 10,-1 1,-41-1,9 3,-107-18,144 16,-127-12,62-3,52 10,0 2,0 1,-66-1,-317 9,400 1,-1 0,-43 11,42-7,1-1,-37 1,39-4,-1 1,-35 8,37-5,0-2,-44 3,31-8,24 0,-1 0,1 2,-1-1,1 1,-22 5,23-2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2759" tIns="46380" rIns="92759" bIns="46380" rtlCol="0"/>
          <a:lstStyle>
            <a:lvl1pPr algn="l">
              <a:defRPr sz="1200"/>
            </a:lvl1pPr>
          </a:lstStyle>
          <a:p>
            <a:endParaRPr lang="en-US"/>
          </a:p>
        </p:txBody>
      </p:sp>
      <p:sp>
        <p:nvSpPr>
          <p:cNvPr id="3" name="Date Placeholder 2"/>
          <p:cNvSpPr>
            <a:spLocks noGrp="1"/>
          </p:cNvSpPr>
          <p:nvPr>
            <p:ph type="dt" idx="1"/>
          </p:nvPr>
        </p:nvSpPr>
        <p:spPr>
          <a:xfrm>
            <a:off x="3978132" y="2"/>
            <a:ext cx="3043343" cy="465455"/>
          </a:xfrm>
          <a:prstGeom prst="rect">
            <a:avLst/>
          </a:prstGeom>
        </p:spPr>
        <p:txBody>
          <a:bodyPr vert="horz" lIns="92759" tIns="46380" rIns="92759" bIns="46380" rtlCol="0"/>
          <a:lstStyle>
            <a:lvl1pPr algn="r">
              <a:defRPr sz="1200"/>
            </a:lvl1pPr>
          </a:lstStyle>
          <a:p>
            <a:fld id="{2D61D9CB-DF85-4F2C-B4F5-203ECD800AF5}" type="datetimeFigureOut">
              <a:rPr lang="en-US" smtClean="0"/>
              <a:pPr/>
              <a:t>12/4/2023</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2759" tIns="46380" rIns="92759" bIns="46380"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759" tIns="46380" rIns="92759" bIns="463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5455"/>
          </a:xfrm>
          <a:prstGeom prst="rect">
            <a:avLst/>
          </a:prstGeom>
        </p:spPr>
        <p:txBody>
          <a:bodyPr vert="horz" lIns="92759" tIns="46380" rIns="92759" bIns="4638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2"/>
            <a:ext cx="3043343" cy="465455"/>
          </a:xfrm>
          <a:prstGeom prst="rect">
            <a:avLst/>
          </a:prstGeom>
        </p:spPr>
        <p:txBody>
          <a:bodyPr vert="horz" lIns="92759" tIns="46380" rIns="92759" bIns="46380" rtlCol="0" anchor="b"/>
          <a:lstStyle>
            <a:lvl1pPr algn="r">
              <a:defRPr sz="1200"/>
            </a:lvl1pPr>
          </a:lstStyle>
          <a:p>
            <a:fld id="{F9CE5895-FA78-4273-930D-094C90F4D6D7}" type="slidenum">
              <a:rPr lang="en-US" smtClean="0"/>
              <a:pPr/>
              <a:t>‹#›</a:t>
            </a:fld>
            <a:endParaRPr lang="en-US"/>
          </a:p>
        </p:txBody>
      </p:sp>
    </p:spTree>
    <p:extLst>
      <p:ext uri="{BB962C8B-B14F-4D97-AF65-F5344CB8AC3E}">
        <p14:creationId xmlns:p14="http://schemas.microsoft.com/office/powerpoint/2010/main" val="7978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E5895-FA78-4273-930D-094C90F4D6D7}" type="slidenum">
              <a:rPr lang="en-US" smtClean="0"/>
              <a:pPr/>
              <a:t>1</a:t>
            </a:fld>
            <a:endParaRPr lang="en-US"/>
          </a:p>
        </p:txBody>
      </p:sp>
    </p:spTree>
    <p:extLst>
      <p:ext uri="{BB962C8B-B14F-4D97-AF65-F5344CB8AC3E}">
        <p14:creationId xmlns:p14="http://schemas.microsoft.com/office/powerpoint/2010/main" val="19175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994212A-D8B1-457A-81CA-DD58F66453C7}"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E5895-FA78-4273-930D-094C90F4D6D7}" type="slidenum">
              <a:rPr lang="en-US" smtClean="0"/>
              <a:pPr/>
              <a:t>55</a:t>
            </a:fld>
            <a:endParaRPr lang="en-US"/>
          </a:p>
        </p:txBody>
      </p:sp>
    </p:spTree>
    <p:extLst>
      <p:ext uri="{BB962C8B-B14F-4D97-AF65-F5344CB8AC3E}">
        <p14:creationId xmlns:p14="http://schemas.microsoft.com/office/powerpoint/2010/main" val="168196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2E494-E092-4AF0-9BAA-6A58FB8CD762}"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81463-38A6-4946-BEDC-117AB6416336}"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58FF5-AB15-493E-990C-AFE94F4FC876}"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5267F7-3BC9-46E3-B74B-C232B765FDED}"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0D11E-1FB1-4314-835D-997C028536DA}"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84B17-68CB-40BD-8B02-465A5115C10B}"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8ECD5-AD30-430F-BA9D-45FFB7611D08}" type="datetime1">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651CF-3753-4047-AC9C-3F16C800372E}" type="datetime1">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519E7-4929-4B75-A63F-DB5508A6D1E2}" type="datetime1">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99B6-5C2B-4A31-9AAB-B54578C88BEF}"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C94C2C-D85D-4958-B374-9D238A32CA8A}"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73276-63CB-4451-BE99-8642D9F5F7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98010-9716-43FF-8B47-6E43787387FE}" type="datetime1">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73276-63CB-4451-BE99-8642D9F5F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whs.or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cvchanges@fwhs.or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hcvchanges@fwh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laserfocusworld.com/content/dam/lfw/site-images/iphone.gif&amp;imgrefurl=http://www.laserfocusworld.com/articles/2012/04/thz-microchip-ut-dallas.html&amp;usg=__y3JNESE3HQfzdlw6JMn_OO_evqw=&amp;h=495&amp;w=300&amp;sz=41&amp;hl=en&amp;start=16&amp;zoom=1&amp;tbnid=AaWJZbhjD6s-CM:&amp;tbnh=130&amp;tbnw=79&amp;ei=2ykpULSeHO--2AXzxYCgAw&amp;prev=/search?q=cell+phones&amp;hl=en&amp;safe=active&amp;sa=X&amp;rls=com.microsoft:en-US&amp;ie=UTF-8&amp;oe=UTF-8&amp;tbm=isch&amp;prmd=ivnsm&amp;itbs=1" TargetMode="External"/><Relationship Id="rId2" Type="http://schemas.openxmlformats.org/officeDocument/2006/relationships/hyperlink" Target="http://www.fwhs.or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imgurl=http://blog.supermedia.com/img/SuperMedia-Report-Scam-Fraud-Ripoff.jpg&amp;imgrefurl=http://blog.supermedia.com/fraud/&amp;usg=__mGLGC468WYu8UzvPby17NwVR9eI=&amp;h=411&amp;w=292&amp;sz=95&amp;hl=en&amp;start=4&amp;zoom=1&amp;tbnid=mDWg8viocACxbM:&amp;tbnh=125&amp;tbnw=89&amp;ei=YDAtUMjkIof4yAHytICwBQ&amp;prev=/search?q=report+fraudulent+activity&amp;hl=en&amp;safe=active&amp;rls=com.microsoft:en-US&amp;ie=UTF-8&amp;oe=UTF-8&amp;tbm=isch&amp;itbs=1" TargetMode="External"/><Relationship Id="rId2" Type="http://schemas.openxmlformats.org/officeDocument/2006/relationships/hyperlink" Target="mailto:fraud@fwhs.org"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nuleaftech.com/Index_files/warningtriangle.gif&amp;imgrefurl=http://nuleaftech.com/&amp;usg=__PblaJadHpUO1YN8bh3cxAbI2dH4=&amp;h=300&amp;w=360&amp;sz=5&amp;hl=en&amp;start=9&amp;zoom=1&amp;tbnid=KR3OFld2xLB1zM:&amp;tbnh=101&amp;tbnw=121&amp;ei=2U9bUN78D7Lg2wXV6YHQAw&amp;prev=/search?q=non+payment&amp;hl=en&amp;safe=active&amp;rls=com.microsoft:en-US&amp;ie=UTF-8&amp;oe=UTF-8&amp;tbm=isch&amp;itbs=1"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imgres?imgurl=http://trac.calendarserver.org/chrome/site/icon.png&amp;imgrefurl=http://calendarserver.org/&amp;usg=__TfshpbvO5UjSOn4PP_fL9so-TM4=&amp;h=512&amp;w=512&amp;sz=113&amp;hl=en&amp;start=11&amp;zoom=1&amp;tbnid=bFR6x_eC3QY9FM:&amp;tbnh=131&amp;tbnw=131&amp;ei=7y8pUJTHIaSgywGOvYDIBQ&amp;prev=/search?q=calendar&amp;hl=en&amp;safe=active&amp;sa=X&amp;rls=com.microsoft:en-US&amp;ie=UTF-8&amp;oe=UTF-8&amp;tbm=isch&amp;prmd=ivns&amp;itbs=1"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imgres?imgurl=http://www.ourhonordefend.com/wp-content/uploads/Moving-Truck.jpg&amp;imgrefurl=http://www.ourhonordefend.com/2011/11/college-football-moving-day.php/moving-truck&amp;usg=__zm_ZetVFCTB6QUKgR5FETgkc4FY=&amp;h=240&amp;w=301&amp;sz=16&amp;hl=en&amp;start=1&amp;zoom=1&amp;tbnid=lcYADBT2d-n31M:&amp;tbnh=92&amp;tbnw=116&amp;ei=azMpUJqgJofD2QWNiIHAAw&amp;prev=/search?q=moving+truck&amp;hl=en&amp;safe=active&amp;sa=N&amp;rls=com.microsoft:en-US&amp;ie=UTF-8&amp;oe=UTF-8&amp;tbm=isch&amp;prmd=ivnszm&amp;itbs=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whs.org/" TargetMode="External"/><Relationship Id="rId2" Type="http://schemas.openxmlformats.org/officeDocument/2006/relationships/hyperlink" Target="http://www.affordablehousi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wcalc.cvrapps.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rfta@fwh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mailto:Leaseupteam@fwhs.org" TargetMode="Externa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ustomXml" Target="../ink/ink1.xml"/><Relationship Id="rId11" Type="http://schemas.openxmlformats.org/officeDocument/2006/relationships/image" Target="../media/image18.png"/><Relationship Id="rId5" Type="http://schemas.openxmlformats.org/officeDocument/2006/relationships/image" Target="../media/image15.emf"/><Relationship Id="rId10" Type="http://schemas.openxmlformats.org/officeDocument/2006/relationships/customXml" Target="../ink/ink3.xml"/><Relationship Id="rId4" Type="http://schemas.openxmlformats.org/officeDocument/2006/relationships/oleObject" Target="../embeddings/oleObject1.bin"/><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hyperlink" Target="http://www.fwhs.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alltriberr.com/wp-content/uploads/2012/04/approved.png&amp;imgrefurl=http://alltriberr.com/how-do-i-approve-my-tribemates-posts/&amp;usg=__WKY2s0DssBHHYB-1EjGfuSI793U=&amp;h=340&amp;w=600&amp;sz=72&amp;hl=en&amp;start=1&amp;zoom=1&amp;tbnid=nDReB-UQ98TR5M:&amp;tbnh=77&amp;tbnw=135&amp;ei=uTIpUNOHKMGJywHqs4HABQ&amp;prev=/search?q=approved&amp;hl=en&amp;safe=active&amp;sa=X&amp;rls=com.microsoft:en-US&amp;ie=UTF-8&amp;oe=UTF-8&amp;tbm=isch&amp;prmd=ivns&amp;itbs=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imgres?imgurl=http://www.detailedinspections.com/house_inspected.jpg&amp;imgrefurl=http://www.detailedinspections.com/&amp;usg=__2FAiTmzrV_MRq5F34pjxtkQ4NBc=&amp;h=295&amp;w=324&amp;sz=13&amp;hl=en&amp;start=2&amp;zoom=1&amp;tbnid=iSutG0mjGfl1aM:&amp;tbnh=107&amp;tbnw=118&amp;ei=xjEpUNHTFcqqywGtxoHQBw&amp;prev=/search?q=house+inspection&amp;hl=en&amp;safe=active&amp;sa=X&amp;rls=com.microsoft:en-US&amp;ie=UTF-8&amp;oe=UTF-8&amp;tbm=isch&amp;prmd=ivnsm&amp;itbs=1" TargetMode="External"/><Relationship Id="rId2" Type="http://schemas.openxmlformats.org/officeDocument/2006/relationships/hyperlink" Target="mailto:inspections@fwhs.or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fwhs.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ffiec.gov/geocode" TargetMode="External"/><Relationship Id="rId2" Type="http://schemas.openxmlformats.org/officeDocument/2006/relationships/hyperlink" Target="http://www.opportunitymoves.org/" TargetMode="External"/><Relationship Id="rId1" Type="http://schemas.openxmlformats.org/officeDocument/2006/relationships/slideLayout" Target="../slideLayouts/slideLayout2.xml"/><Relationship Id="rId5" Type="http://schemas.openxmlformats.org/officeDocument/2006/relationships/hyperlink" Target="http://www.tea.state.tx.us/" TargetMode="External"/><Relationship Id="rId4" Type="http://schemas.openxmlformats.org/officeDocument/2006/relationships/hyperlink" Target="http://www.fortworthpd.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pportunitymoves.or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ffiec.gov/geocod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ea.state.tx.u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txschools.or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vectorarts.net/tag/house/"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onesafepla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657600"/>
            <a:ext cx="8305800" cy="1905000"/>
          </a:xfrm>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Autofit/>
            <a:scene3d>
              <a:camera prst="orthographicFront"/>
              <a:lightRig rig="freezing" dir="t">
                <a:rot lat="0" lon="0" rev="5640000"/>
              </a:lightRig>
            </a:scene3d>
            <a:sp3d prstMaterial="flat">
              <a:bevelT w="38100" h="38100"/>
              <a:contourClr>
                <a:schemeClr val="tx2"/>
              </a:contourClr>
            </a:sp3d>
          </a:bodyPr>
          <a:lstStyle/>
          <a:p>
            <a:pPr algn="ctr"/>
            <a:r>
              <a:rPr lang="en-US" sz="4800">
                <a:solidFill>
                  <a:schemeClr val="accent1">
                    <a:lumMod val="40000"/>
                    <a:lumOff val="60000"/>
                  </a:schemeClr>
                </a:solidFill>
                <a:latin typeface="Arial Unicode MS" pitchFamily="34" charset="-128"/>
                <a:ea typeface="Arial Unicode MS" pitchFamily="34" charset="-128"/>
                <a:cs typeface="Arial Unicode MS" pitchFamily="34" charset="-128"/>
              </a:rPr>
              <a:t>Housing </a:t>
            </a:r>
            <a:r>
              <a:rPr lang="en-US" sz="4800">
                <a:solidFill>
                  <a:srgbClr val="E4D69C"/>
                </a:solidFill>
                <a:latin typeface="Arial Unicode MS" pitchFamily="34" charset="-128"/>
                <a:ea typeface="Arial Unicode MS" pitchFamily="34" charset="-128"/>
                <a:cs typeface="Arial Unicode MS" pitchFamily="34" charset="-128"/>
              </a:rPr>
              <a:t>Choice         </a:t>
            </a:r>
            <a:r>
              <a:rPr lang="en-US" sz="4800">
                <a:solidFill>
                  <a:schemeClr val="accent1">
                    <a:lumMod val="40000"/>
                    <a:lumOff val="60000"/>
                  </a:schemeClr>
                </a:solidFill>
                <a:latin typeface="Arial Unicode MS" pitchFamily="34" charset="-128"/>
                <a:ea typeface="Arial Unicode MS" pitchFamily="34" charset="-128"/>
                <a:cs typeface="Arial Unicode MS" pitchFamily="34" charset="-128"/>
              </a:rPr>
              <a:t> Voucher Program </a:t>
            </a:r>
            <a:br>
              <a:rPr lang="en-US" sz="4800">
                <a:solidFill>
                  <a:schemeClr val="accent1">
                    <a:lumMod val="40000"/>
                    <a:lumOff val="60000"/>
                  </a:schemeClr>
                </a:solidFill>
                <a:latin typeface="Arial Unicode MS" pitchFamily="34" charset="-128"/>
                <a:ea typeface="Arial Unicode MS" pitchFamily="34" charset="-128"/>
                <a:cs typeface="Arial Unicode MS" pitchFamily="34" charset="-128"/>
              </a:rPr>
            </a:br>
            <a:r>
              <a:rPr lang="en-US" sz="4800">
                <a:solidFill>
                  <a:schemeClr val="accent1">
                    <a:lumMod val="40000"/>
                    <a:lumOff val="60000"/>
                  </a:schemeClr>
                </a:solidFill>
                <a:latin typeface="Arial Unicode MS" pitchFamily="34" charset="-128"/>
                <a:ea typeface="Arial Unicode MS" pitchFamily="34" charset="-128"/>
                <a:cs typeface="Arial Unicode MS" pitchFamily="34" charset="-128"/>
              </a:rPr>
              <a:t>Briefing Session</a:t>
            </a:r>
          </a:p>
        </p:txBody>
      </p:sp>
      <p:sp>
        <p:nvSpPr>
          <p:cNvPr id="3" name="Subtitle 2"/>
          <p:cNvSpPr>
            <a:spLocks noGrp="1"/>
          </p:cNvSpPr>
          <p:nvPr>
            <p:ph type="subTitle" idx="1"/>
          </p:nvPr>
        </p:nvSpPr>
        <p:spPr>
          <a:xfrm>
            <a:off x="685800" y="1828800"/>
            <a:ext cx="7696200" cy="914400"/>
          </a:xfrm>
          <a:noFill/>
        </p:spPr>
        <p:txBody>
          <a:bodyPr>
            <a:normAutofit fontScale="25000" lnSpcReduction="20000"/>
          </a:bodyPr>
          <a:lstStyle/>
          <a:p>
            <a:pPr algn="ctr"/>
            <a:endParaRPr lang="en-US" sz="4600" b="1">
              <a:solidFill>
                <a:schemeClr val="accent3">
                  <a:lumMod val="50000"/>
                </a:schemeClr>
              </a:solidFill>
            </a:endParaRPr>
          </a:p>
          <a:p>
            <a:pPr algn="ctr"/>
            <a:endParaRPr lang="en-US" sz="5700" b="1">
              <a:solidFill>
                <a:srgbClr val="C42239"/>
              </a:solidFill>
              <a:latin typeface="Arial Unicode MS" pitchFamily="34" charset="-128"/>
              <a:ea typeface="Arial Unicode MS" pitchFamily="34" charset="-128"/>
              <a:cs typeface="Arial Unicode MS" pitchFamily="34" charset="-128"/>
            </a:endParaRPr>
          </a:p>
          <a:p>
            <a:pPr algn="ctr"/>
            <a:endParaRPr lang="en-US" sz="5700" b="1">
              <a:solidFill>
                <a:srgbClr val="C42239"/>
              </a:solidFill>
              <a:latin typeface="Arial Unicode MS" pitchFamily="34" charset="-128"/>
              <a:ea typeface="Arial Unicode MS" pitchFamily="34" charset="-128"/>
              <a:cs typeface="Arial Unicode MS" pitchFamily="34" charset="-128"/>
            </a:endParaRPr>
          </a:p>
          <a:p>
            <a:pPr algn="ctr"/>
            <a:r>
              <a:rPr lang="en-US" sz="14400" b="1">
                <a:solidFill>
                  <a:srgbClr val="C42239"/>
                </a:solidFill>
                <a:latin typeface="Arial Unicode MS" pitchFamily="34" charset="-128"/>
                <a:ea typeface="Arial Unicode MS" pitchFamily="34" charset="-128"/>
                <a:cs typeface="Arial Unicode MS" pitchFamily="34" charset="-128"/>
              </a:rPr>
              <a:t>Fort Worth Housing Solutions</a:t>
            </a:r>
          </a:p>
          <a:p>
            <a:pPr algn="ctr"/>
            <a:r>
              <a:rPr lang="en-US" sz="14400" b="1">
                <a:solidFill>
                  <a:srgbClr val="C42239"/>
                </a:solidFill>
                <a:latin typeface="Arial Unicode MS" pitchFamily="34" charset="-128"/>
                <a:ea typeface="Arial Unicode MS" pitchFamily="34" charset="-128"/>
                <a:cs typeface="Arial Unicode MS" pitchFamily="34" charset="-128"/>
              </a:rPr>
              <a:t>Presents</a:t>
            </a:r>
          </a:p>
          <a:p>
            <a:pPr algn="ctr"/>
            <a:endParaRPr lang="en-US" sz="5700" b="1">
              <a:solidFill>
                <a:srgbClr val="C42239"/>
              </a:solidFill>
              <a:latin typeface="Arial Unicode MS" pitchFamily="34" charset="-128"/>
              <a:ea typeface="Arial Unicode MS" pitchFamily="34" charset="-128"/>
              <a:cs typeface="Arial Unicode MS" pitchFamily="34" charset="-128"/>
            </a:endParaRPr>
          </a:p>
          <a:p>
            <a:endParaRPr lang="en-US" sz="4600" i="1">
              <a:solidFill>
                <a:schemeClr val="accent3">
                  <a:lumMod val="50000"/>
                </a:schemeClr>
              </a:solidFill>
              <a:latin typeface="+mj-lt"/>
            </a:endParaRPr>
          </a:p>
        </p:txBody>
      </p:sp>
      <p:sp>
        <p:nvSpPr>
          <p:cNvPr id="4" name="TextBox 3"/>
          <p:cNvSpPr txBox="1"/>
          <p:nvPr/>
        </p:nvSpPr>
        <p:spPr>
          <a:xfrm>
            <a:off x="3517147" y="5794829"/>
            <a:ext cx="2033505" cy="461665"/>
          </a:xfrm>
          <a:prstGeom prst="rect">
            <a:avLst/>
          </a:prstGeom>
          <a:noFill/>
        </p:spPr>
        <p:txBody>
          <a:bodyPr wrap="none" rtlCol="0">
            <a:spAutoFit/>
          </a:bodyPr>
          <a:lstStyle/>
          <a:p>
            <a:r>
              <a:rPr lang="en-US" sz="2400"/>
              <a:t>www.fwhs.org</a:t>
            </a:r>
          </a:p>
        </p:txBody>
      </p:sp>
      <p:sp>
        <p:nvSpPr>
          <p:cNvPr id="5" name="Rectangle 4"/>
          <p:cNvSpPr/>
          <p:nvPr/>
        </p:nvSpPr>
        <p:spPr>
          <a:xfrm>
            <a:off x="1219200" y="381000"/>
            <a:ext cx="6858000" cy="1200329"/>
          </a:xfrm>
          <a:prstGeom prst="rect">
            <a:avLst/>
          </a:prstGeom>
          <a:noFill/>
        </p:spPr>
        <p:txBody>
          <a:bodyPr wrap="square" lIns="91440" tIns="45720" rIns="91440" bIns="45720">
            <a:spAutoFit/>
            <a:scene3d>
              <a:camera prst="orthographicFront"/>
              <a:lightRig rig="sunrise" dir="t"/>
            </a:scene3d>
            <a:sp3d extrusionH="31750" contourW="6350" prstMaterial="dkEdge">
              <a:bevelT w="50800" h="31750"/>
              <a:extrusionClr>
                <a:schemeClr val="accent1">
                  <a:lumMod val="20000"/>
                  <a:lumOff val="80000"/>
                </a:schemeClr>
              </a:extrusionClr>
              <a:contourClr>
                <a:schemeClr val="accent3">
                  <a:tint val="100000"/>
                  <a:shade val="100000"/>
                  <a:satMod val="100000"/>
                  <a:hueMod val="100000"/>
                </a:schemeClr>
              </a:contourClr>
            </a:sp3d>
          </a:bodyPr>
          <a:lstStyle/>
          <a:p>
            <a:pPr algn="ctr"/>
            <a:r>
              <a:rPr lang="en-US" sz="7200" b="1" cap="none" spc="0">
                <a:ln cmpd="dbl"/>
                <a:solidFill>
                  <a:srgbClr val="E4D69C"/>
                </a:solidFill>
                <a:effectLst>
                  <a:outerShdw blurRad="114300" dist="177800" dir="6000000" sx="97000" sy="97000" kx="-800400" algn="bl" rotWithShape="0">
                    <a:prstClr val="black">
                      <a:alpha val="29000"/>
                    </a:prstClr>
                  </a:outerShdw>
                </a:effectLst>
                <a:latin typeface="Arial Unicode MS" pitchFamily="34" charset="-128"/>
                <a:ea typeface="Arial Unicode MS" pitchFamily="34" charset="-128"/>
                <a:cs typeface="Arial Unicode MS" pitchFamily="34" charset="-128"/>
              </a:rPr>
              <a:t>Welcome</a:t>
            </a:r>
            <a:r>
              <a:rPr lang="en-US" sz="5400" i="1" cap="none" spc="0">
                <a:ln/>
                <a:solidFill>
                  <a:srgbClr val="E4D69C"/>
                </a:solidFill>
                <a:effectLst>
                  <a:outerShdw blurRad="114300" dist="177800" dir="6000000" sx="97000" sy="97000" kx="-800400" algn="bl" rotWithShape="0">
                    <a:prstClr val="black">
                      <a:alpha val="29000"/>
                    </a:prstClr>
                  </a:outerShdw>
                </a:effectLst>
                <a:latin typeface="Arial Unicode MS" pitchFamily="34" charset="-128"/>
                <a:ea typeface="Arial Unicode MS" pitchFamily="34" charset="-128"/>
                <a:cs typeface="Arial Unicode MS" pitchFamily="34" charset="-128"/>
              </a:rPr>
              <a:t> </a:t>
            </a:r>
          </a:p>
        </p:txBody>
      </p:sp>
      <p:pic>
        <p:nvPicPr>
          <p:cNvPr id="6" name="Picture 5" descr="Fair Housing logo small.eps"/>
          <p:cNvPicPr>
            <a:picLocks noChangeAspect="1"/>
          </p:cNvPicPr>
          <p:nvPr/>
        </p:nvPicPr>
        <p:blipFill>
          <a:blip r:embed="rId3" cstate="print"/>
          <a:stretch>
            <a:fillRect/>
          </a:stretch>
        </p:blipFill>
        <p:spPr>
          <a:xfrm>
            <a:off x="685801" y="5867400"/>
            <a:ext cx="609600" cy="533400"/>
          </a:xfrm>
          <a:prstGeom prst="rect">
            <a:avLst/>
          </a:prstGeom>
        </p:spPr>
      </p:pic>
      <p:sp>
        <p:nvSpPr>
          <p:cNvPr id="7" name="TextBox 6"/>
          <p:cNvSpPr txBox="1"/>
          <p:nvPr/>
        </p:nvSpPr>
        <p:spPr>
          <a:xfrm>
            <a:off x="6400800" y="6400800"/>
            <a:ext cx="2286000" cy="307777"/>
          </a:xfrm>
          <a:prstGeom prst="rect">
            <a:avLst/>
          </a:prstGeom>
          <a:noFill/>
        </p:spPr>
        <p:txBody>
          <a:bodyPr wrap="square" rtlCol="0">
            <a:spAutoFit/>
          </a:bodyPr>
          <a:lstStyle/>
          <a:p>
            <a:pPr algn="r"/>
            <a:r>
              <a:rPr lang="en-US" sz="1400" b="1"/>
              <a:t>Revised March 24, 2022</a:t>
            </a:r>
            <a:endParaRPr lang="en-US" b="1"/>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190500"/>
            <a:ext cx="3162300" cy="3162300"/>
          </a:xfrm>
          <a:prstGeom prst="rect">
            <a:avLst/>
          </a:prstGeom>
        </p:spPr>
      </p:pic>
      <p:sp>
        <p:nvSpPr>
          <p:cNvPr id="9" name="Slide Number Placeholder 8"/>
          <p:cNvSpPr>
            <a:spLocks noGrp="1"/>
          </p:cNvSpPr>
          <p:nvPr>
            <p:ph type="sldNum" sz="quarter" idx="12"/>
          </p:nvPr>
        </p:nvSpPr>
        <p:spPr/>
        <p:txBody>
          <a:bodyPr/>
          <a:lstStyle/>
          <a:p>
            <a:fld id="{9C473276-63CB-4451-BE99-8642D9F5F701}" type="slidenum">
              <a:rPr lang="en-US" smtClean="0"/>
              <a:pPr/>
              <a:t>1</a:t>
            </a:fld>
            <a:endParaRPr lang="en-US"/>
          </a:p>
        </p:txBody>
      </p:sp>
    </p:spTree>
  </p:cSld>
  <p:clrMapOvr>
    <a:masterClrMapping/>
  </p:clrMapOvr>
  <p:transition spd="med">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381000"/>
            <a:ext cx="8229600" cy="762000"/>
          </a:xfrm>
          <a:prstGeom prst="rect">
            <a:avLst/>
          </a:prstGeom>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accent1">
                    <a:lumMod val="75000"/>
                  </a:schemeClr>
                </a:solidFill>
                <a:effectLst/>
                <a:uLnTx/>
                <a:uFillTx/>
                <a:latin typeface="+mn-lt"/>
                <a:ea typeface="+mn-ea"/>
                <a:cs typeface="+mn-cs"/>
              </a:rPr>
              <a:t>Lead-Based Paint Information</a:t>
            </a:r>
          </a:p>
        </p:txBody>
      </p:sp>
      <p:sp>
        <p:nvSpPr>
          <p:cNvPr id="3" name="Content Placeholder 2"/>
          <p:cNvSpPr>
            <a:spLocks noGrp="1"/>
          </p:cNvSpPr>
          <p:nvPr>
            <p:ph idx="1"/>
          </p:nvPr>
        </p:nvSpPr>
        <p:spPr>
          <a:xfrm>
            <a:off x="457200" y="1600200"/>
            <a:ext cx="8229600" cy="883920"/>
          </a:xfrm>
        </p:spPr>
        <p:txBody>
          <a:bodyPr>
            <a:normAutofit/>
          </a:bodyPr>
          <a:lstStyle/>
          <a:p>
            <a:pPr algn="ctr">
              <a:buNone/>
            </a:pPr>
            <a:r>
              <a:rPr lang="en-US" sz="2400"/>
              <a:t>Many houses and apartments built before </a:t>
            </a:r>
            <a:r>
              <a:rPr lang="en-US" sz="2400" b="1"/>
              <a:t>1978</a:t>
            </a:r>
            <a:r>
              <a:rPr lang="en-US" sz="2400"/>
              <a:t> have paint that contains high levels of lead (called lead-based paint). </a:t>
            </a:r>
          </a:p>
        </p:txBody>
      </p:sp>
      <p:sp>
        <p:nvSpPr>
          <p:cNvPr id="5" name="TextBox 4"/>
          <p:cNvSpPr txBox="1"/>
          <p:nvPr/>
        </p:nvSpPr>
        <p:spPr>
          <a:xfrm>
            <a:off x="1676400" y="2438400"/>
            <a:ext cx="6127703" cy="461665"/>
          </a:xfrm>
          <a:prstGeom prst="rect">
            <a:avLst/>
          </a:prstGeom>
          <a:noFill/>
        </p:spPr>
        <p:txBody>
          <a:bodyPr wrap="none" rtlCol="0">
            <a:spAutoFit/>
          </a:bodyPr>
          <a:lstStyle/>
          <a:p>
            <a:r>
              <a:rPr lang="en-US" sz="2400" b="1" i="1">
                <a:solidFill>
                  <a:srgbClr val="C00000"/>
                </a:solidFill>
              </a:rPr>
              <a:t>Important Facts About Lead-Based Paint:</a:t>
            </a:r>
          </a:p>
        </p:txBody>
      </p:sp>
      <p:sp>
        <p:nvSpPr>
          <p:cNvPr id="6" name="TextBox 5"/>
          <p:cNvSpPr txBox="1"/>
          <p:nvPr/>
        </p:nvSpPr>
        <p:spPr>
          <a:xfrm>
            <a:off x="228600" y="2887682"/>
            <a:ext cx="8534400" cy="3970318"/>
          </a:xfrm>
          <a:prstGeom prst="rect">
            <a:avLst/>
          </a:prstGeom>
          <a:noFill/>
          <a:ln>
            <a:solidFill>
              <a:schemeClr val="tx1"/>
            </a:solidFill>
          </a:ln>
        </p:spPr>
        <p:txBody>
          <a:bodyPr wrap="square" numCol="1" rtlCol="0">
            <a:spAutoFit/>
          </a:bodyPr>
          <a:lstStyle/>
          <a:p>
            <a:pPr>
              <a:spcBef>
                <a:spcPts val="600"/>
              </a:spcBef>
              <a:buFont typeface="Arial" pitchFamily="34" charset="0"/>
              <a:buChar char="•"/>
            </a:pPr>
            <a:r>
              <a:rPr lang="en-US"/>
              <a:t> </a:t>
            </a:r>
            <a:r>
              <a:rPr lang="en-US" sz="2200" i="1"/>
              <a:t>Lead exposure can harm young children and babies even before they are born.</a:t>
            </a:r>
          </a:p>
          <a:p>
            <a:pPr>
              <a:buFont typeface="Arial" pitchFamily="34" charset="0"/>
              <a:buChar char="•"/>
            </a:pPr>
            <a:r>
              <a:rPr lang="en-US" sz="2200" i="1"/>
              <a:t>Even children who seem healthy can have high levels of lead in their bodies.</a:t>
            </a:r>
          </a:p>
          <a:p>
            <a:pPr>
              <a:buFont typeface="Arial" pitchFamily="34" charset="0"/>
              <a:buChar char="•"/>
            </a:pPr>
            <a:r>
              <a:rPr lang="en-US" sz="2200" i="1"/>
              <a:t>People can get lead in their bodies by breathing or swallowing lead dust, or by eating soil or paint chips containing lead.</a:t>
            </a:r>
          </a:p>
          <a:p>
            <a:pPr>
              <a:buFont typeface="Arial" pitchFamily="34" charset="0"/>
              <a:buChar char="•"/>
            </a:pPr>
            <a:r>
              <a:rPr lang="en-US" sz="2200" i="1"/>
              <a:t>People have many options for reducing lead hazards. (In most cases, lead-based paint that is in good condition is not a hazard.)</a:t>
            </a:r>
          </a:p>
          <a:p>
            <a:pPr>
              <a:buFont typeface="Arial" pitchFamily="34" charset="0"/>
              <a:buChar char="•"/>
            </a:pPr>
            <a:r>
              <a:rPr lang="en-US" sz="2200" i="1"/>
              <a:t>Removing lead-based paint improperly can increase the danger to your family.</a:t>
            </a:r>
          </a:p>
          <a:p>
            <a:endParaRPr lang="en-US"/>
          </a:p>
          <a:p>
            <a:r>
              <a:rPr lang="en-US" sz="1400" i="1"/>
              <a:t>Reference: Protect Your Family From Lead In Your Home ; EPA/USCPSC/USDHUD</a:t>
            </a:r>
          </a:p>
        </p:txBody>
      </p:sp>
      <p:sp>
        <p:nvSpPr>
          <p:cNvPr id="7" name="Title 1"/>
          <p:cNvSpPr txBox="1">
            <a:spLocks/>
          </p:cNvSpPr>
          <p:nvPr/>
        </p:nvSpPr>
        <p:spPr>
          <a:xfrm>
            <a:off x="457200" y="304800"/>
            <a:ext cx="8229600" cy="9144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1">
                    <a:lumMod val="40000"/>
                    <a:lumOff val="60000"/>
                  </a:schemeClr>
                </a:solidFill>
                <a:effectLst/>
                <a:uLnTx/>
                <a:uFillTx/>
                <a:latin typeface="+mn-lt"/>
                <a:ea typeface="+mn-ea"/>
                <a:cs typeface="+mn-cs"/>
              </a:rPr>
              <a:t>Lead-Based Paint Information</a:t>
            </a:r>
          </a:p>
        </p:txBody>
      </p:sp>
      <p:sp>
        <p:nvSpPr>
          <p:cNvPr id="2" name="Slide Number Placeholder 1"/>
          <p:cNvSpPr>
            <a:spLocks noGrp="1"/>
          </p:cNvSpPr>
          <p:nvPr>
            <p:ph type="sldNum" sz="quarter" idx="12"/>
          </p:nvPr>
        </p:nvSpPr>
        <p:spPr/>
        <p:txBody>
          <a:bodyPr/>
          <a:lstStyle/>
          <a:p>
            <a:fld id="{9C473276-63CB-4451-BE99-8642D9F5F701}" type="slidenum">
              <a:rPr lang="en-US" smtClean="0"/>
              <a:pPr/>
              <a:t>10</a:t>
            </a:fld>
            <a:endParaRPr lang="en-US"/>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257800"/>
          </a:xfrm>
          <a:ln>
            <a:solidFill>
              <a:srgbClr val="FFFF00"/>
            </a:solidFill>
          </a:ln>
        </p:spPr>
        <p:txBody>
          <a:bodyPr>
            <a:normAutofit fontScale="77500" lnSpcReduction="20000"/>
          </a:bodyPr>
          <a:lstStyle/>
          <a:p>
            <a:pPr algn="ctr">
              <a:buNone/>
            </a:pPr>
            <a:r>
              <a:rPr lang="en-US">
                <a:latin typeface="Arial Unicode MS" pitchFamily="34" charset="-128"/>
                <a:ea typeface="Arial Unicode MS" pitchFamily="34" charset="-128"/>
                <a:cs typeface="Arial Unicode MS" pitchFamily="34" charset="-128"/>
              </a:rPr>
              <a:t>You will pay 30% of your </a:t>
            </a:r>
            <a:r>
              <a:rPr lang="en-US" b="1">
                <a:latin typeface="Arial Unicode MS" pitchFamily="34" charset="-128"/>
                <a:ea typeface="Arial Unicode MS" pitchFamily="34" charset="-128"/>
                <a:cs typeface="Arial Unicode MS" pitchFamily="34" charset="-128"/>
              </a:rPr>
              <a:t>adjusted income</a:t>
            </a:r>
            <a:r>
              <a:rPr lang="en-US">
                <a:latin typeface="Arial Unicode MS" pitchFamily="34" charset="-128"/>
                <a:ea typeface="Arial Unicode MS" pitchFamily="34" charset="-128"/>
                <a:cs typeface="Arial Unicode MS" pitchFamily="34" charset="-128"/>
              </a:rPr>
              <a:t> for rent and utilities.</a:t>
            </a:r>
          </a:p>
          <a:p>
            <a:pPr algn="ctr">
              <a:buNone/>
            </a:pPr>
            <a:endParaRPr lang="en-US">
              <a:latin typeface="Arial Unicode MS" pitchFamily="34" charset="-128"/>
              <a:ea typeface="Arial Unicode MS" pitchFamily="34" charset="-128"/>
              <a:cs typeface="Arial Unicode MS" pitchFamily="34" charset="-128"/>
            </a:endParaRPr>
          </a:p>
          <a:p>
            <a:pPr>
              <a:buNone/>
            </a:pPr>
            <a:r>
              <a:rPr lang="en-US" sz="2800" b="1">
                <a:latin typeface="Arial Unicode MS" pitchFamily="34" charset="-128"/>
                <a:ea typeface="Arial Unicode MS" pitchFamily="34" charset="-128"/>
                <a:cs typeface="Arial Unicode MS" pitchFamily="34" charset="-128"/>
              </a:rPr>
              <a:t>					</a:t>
            </a:r>
            <a:r>
              <a:rPr lang="en-US" sz="3000" b="1" u="sng">
                <a:latin typeface="Arial Unicode MS" pitchFamily="34" charset="-128"/>
                <a:ea typeface="Arial Unicode MS" pitchFamily="34" charset="-128"/>
                <a:cs typeface="Arial Unicode MS" pitchFamily="34" charset="-128"/>
              </a:rPr>
              <a:t>EXAMPLE:</a:t>
            </a:r>
          </a:p>
          <a:p>
            <a:pPr>
              <a:lnSpc>
                <a:spcPct val="160000"/>
              </a:lnSpc>
              <a:buNone/>
            </a:pPr>
            <a:r>
              <a:rPr lang="en-US" sz="3200">
                <a:latin typeface="Arial Unicode MS" pitchFamily="34" charset="-128"/>
                <a:ea typeface="Arial Unicode MS" pitchFamily="34" charset="-128"/>
                <a:cs typeface="Arial Unicode MS" pitchFamily="34" charset="-128"/>
              </a:rPr>
              <a:t>		Income:  $10.00 x 40 = 400 x 52 = $20,800</a:t>
            </a:r>
          </a:p>
          <a:p>
            <a:pPr>
              <a:lnSpc>
                <a:spcPct val="160000"/>
              </a:lnSpc>
              <a:buNone/>
            </a:pPr>
            <a:r>
              <a:rPr lang="en-US" sz="3200">
                <a:latin typeface="Arial Unicode MS" pitchFamily="34" charset="-128"/>
                <a:ea typeface="Arial Unicode MS" pitchFamily="34" charset="-128"/>
                <a:cs typeface="Arial Unicode MS" pitchFamily="34" charset="-128"/>
              </a:rPr>
              <a:t>		               $20,800 / 12 = 1733.33 x 30% = $520</a:t>
            </a:r>
          </a:p>
          <a:p>
            <a:pPr>
              <a:lnSpc>
                <a:spcPct val="160000"/>
              </a:lnSpc>
              <a:buNone/>
            </a:pPr>
            <a:r>
              <a:rPr lang="en-US" sz="3200" b="1">
                <a:latin typeface="Arial Unicode MS" pitchFamily="34" charset="-128"/>
                <a:ea typeface="Arial Unicode MS" pitchFamily="34" charset="-128"/>
                <a:cs typeface="Arial Unicode MS" pitchFamily="34" charset="-128"/>
              </a:rPr>
              <a:t>		Total Tenant Payment </a:t>
            </a:r>
            <a:r>
              <a:rPr lang="en-US" sz="3200">
                <a:latin typeface="Arial Unicode MS" pitchFamily="34" charset="-128"/>
                <a:ea typeface="Arial Unicode MS" pitchFamily="34" charset="-128"/>
                <a:cs typeface="Arial Unicode MS" pitchFamily="34" charset="-128"/>
              </a:rPr>
              <a:t>(TTP) = </a:t>
            </a:r>
            <a:r>
              <a:rPr lang="en-US" sz="3200" b="1">
                <a:latin typeface="Arial Unicode MS" pitchFamily="34" charset="-128"/>
                <a:ea typeface="Arial Unicode MS" pitchFamily="34" charset="-128"/>
                <a:cs typeface="Arial Unicode MS" pitchFamily="34" charset="-128"/>
              </a:rPr>
              <a:t>$520</a:t>
            </a:r>
          </a:p>
          <a:p>
            <a:pPr>
              <a:lnSpc>
                <a:spcPct val="160000"/>
              </a:lnSpc>
              <a:buNone/>
            </a:pPr>
            <a:r>
              <a:rPr lang="en-US" sz="3200" b="1">
                <a:latin typeface="Arial Unicode MS" pitchFamily="34" charset="-128"/>
                <a:ea typeface="Arial Unicode MS" pitchFamily="34" charset="-128"/>
                <a:cs typeface="Arial Unicode MS" pitchFamily="34" charset="-128"/>
              </a:rPr>
              <a:t>		Utility Allowance </a:t>
            </a:r>
            <a:r>
              <a:rPr lang="en-US" sz="3200">
                <a:latin typeface="Arial Unicode MS" pitchFamily="34" charset="-128"/>
                <a:ea typeface="Arial Unicode MS" pitchFamily="34" charset="-128"/>
                <a:cs typeface="Arial Unicode MS" pitchFamily="34" charset="-128"/>
              </a:rPr>
              <a:t>(UA) = </a:t>
            </a:r>
            <a:r>
              <a:rPr lang="en-US" sz="3200" b="1">
                <a:latin typeface="Arial Unicode MS" pitchFamily="34" charset="-128"/>
                <a:ea typeface="Arial Unicode MS" pitchFamily="34" charset="-128"/>
                <a:cs typeface="Arial Unicode MS" pitchFamily="34" charset="-128"/>
              </a:rPr>
              <a:t>$117 </a:t>
            </a:r>
            <a:r>
              <a:rPr lang="en-US" sz="2600" b="1">
                <a:latin typeface="Arial Unicode MS" pitchFamily="34" charset="-128"/>
                <a:ea typeface="Arial Unicode MS" pitchFamily="34" charset="-128"/>
                <a:cs typeface="Arial Unicode MS" pitchFamily="34" charset="-128"/>
              </a:rPr>
              <a:t>(TTP 520 – 117 UA = 403)</a:t>
            </a:r>
          </a:p>
          <a:p>
            <a:pPr>
              <a:lnSpc>
                <a:spcPct val="160000"/>
              </a:lnSpc>
              <a:buNone/>
            </a:pPr>
            <a:r>
              <a:rPr lang="en-US" sz="3200" b="1">
                <a:latin typeface="Arial Unicode MS" pitchFamily="34" charset="-128"/>
                <a:ea typeface="Arial Unicode MS" pitchFamily="34" charset="-128"/>
                <a:cs typeface="Arial Unicode MS" pitchFamily="34" charset="-128"/>
              </a:rPr>
              <a:t>		Tenant Rent </a:t>
            </a:r>
            <a:r>
              <a:rPr lang="en-US" sz="3200">
                <a:latin typeface="Arial Unicode MS" pitchFamily="34" charset="-128"/>
                <a:ea typeface="Arial Unicode MS" pitchFamily="34" charset="-128"/>
                <a:cs typeface="Arial Unicode MS" pitchFamily="34" charset="-128"/>
              </a:rPr>
              <a:t>= </a:t>
            </a:r>
            <a:r>
              <a:rPr lang="en-US" sz="3200" b="1">
                <a:latin typeface="Arial Unicode MS" pitchFamily="34" charset="-128"/>
                <a:ea typeface="Arial Unicode MS" pitchFamily="34" charset="-128"/>
                <a:cs typeface="Arial Unicode MS" pitchFamily="34" charset="-128"/>
              </a:rPr>
              <a:t>$403</a:t>
            </a:r>
          </a:p>
          <a:p>
            <a:pPr>
              <a:buNone/>
            </a:pPr>
            <a:endParaRPr lang="en-US">
              <a:latin typeface="+mj-lt"/>
            </a:endParaRPr>
          </a:p>
        </p:txBody>
      </p:sp>
      <p:sp>
        <p:nvSpPr>
          <p:cNvPr id="4" name="Title 1"/>
          <p:cNvSpPr txBox="1">
            <a:spLocks/>
          </p:cNvSpPr>
          <p:nvPr/>
        </p:nvSpPr>
        <p:spPr>
          <a:xfrm>
            <a:off x="228600" y="1524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1">
                    <a:lumMod val="40000"/>
                    <a:lumOff val="60000"/>
                  </a:schemeClr>
                </a:solidFill>
                <a:effectLst/>
                <a:uLnTx/>
                <a:uFillTx/>
                <a:latin typeface="+mn-lt"/>
                <a:ea typeface="+mn-ea"/>
                <a:cs typeface="+mn-cs"/>
              </a:rPr>
              <a:t>How Your Rent is Calculated</a:t>
            </a:r>
          </a:p>
        </p:txBody>
      </p:sp>
      <p:sp>
        <p:nvSpPr>
          <p:cNvPr id="5" name="Oval 4"/>
          <p:cNvSpPr/>
          <p:nvPr/>
        </p:nvSpPr>
        <p:spPr>
          <a:xfrm>
            <a:off x="3276600" y="5486400"/>
            <a:ext cx="1066800" cy="609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11</a:t>
            </a:fld>
            <a:endParaRPr lang="en-US"/>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lstStyle/>
          <a:p>
            <a:r>
              <a:rPr lang="en-US"/>
              <a:t>Deduction for Household</a:t>
            </a:r>
          </a:p>
        </p:txBody>
      </p:sp>
      <p:sp>
        <p:nvSpPr>
          <p:cNvPr id="3" name="Content Placeholder 2"/>
          <p:cNvSpPr>
            <a:spLocks noGrp="1"/>
          </p:cNvSpPr>
          <p:nvPr>
            <p:ph idx="1"/>
          </p:nvPr>
        </p:nvSpPr>
        <p:spPr/>
        <p:txBody>
          <a:bodyPr vert="horz" lIns="91440" tIns="45720" rIns="91440" bIns="45720" rtlCol="0" anchor="t">
            <a:normAutofit fontScale="55000" lnSpcReduction="20000"/>
          </a:bodyPr>
          <a:lstStyle/>
          <a:p>
            <a:pPr>
              <a:lnSpc>
                <a:spcPct val="170000"/>
              </a:lnSpc>
            </a:pPr>
            <a:r>
              <a:rPr lang="en-US" b="1"/>
              <a:t>$480 for each dependent. </a:t>
            </a:r>
          </a:p>
          <a:p>
            <a:pPr>
              <a:lnSpc>
                <a:spcPct val="170000"/>
              </a:lnSpc>
            </a:pPr>
            <a:r>
              <a:rPr lang="en-US" b="1">
                <a:latin typeface="Arial Unicode MS"/>
                <a:ea typeface="Arial Unicode MS"/>
                <a:cs typeface="Arial Unicode MS"/>
              </a:rPr>
              <a:t>$400 for any elderly or disabled household (Head of household, or spouse or co-head of household, 62 years of age or older or a person with disabilities).</a:t>
            </a:r>
          </a:p>
          <a:p>
            <a:pPr>
              <a:lnSpc>
                <a:spcPct val="170000"/>
              </a:lnSpc>
            </a:pPr>
            <a:r>
              <a:rPr lang="en-US" b="1"/>
              <a:t>$480 deduction for a full-time student who is over the age of 18.</a:t>
            </a:r>
            <a:endParaRPr lang="en-US" b="1">
              <a:cs typeface="Calibri"/>
            </a:endParaRPr>
          </a:p>
          <a:p>
            <a:pPr>
              <a:lnSpc>
                <a:spcPct val="170000"/>
              </a:lnSpc>
            </a:pPr>
            <a:r>
              <a:rPr lang="en-US" b="1"/>
              <a:t>Any reasonable childcare.</a:t>
            </a:r>
            <a:endParaRPr lang="en-US" b="1">
              <a:cs typeface="Calibri"/>
            </a:endParaRPr>
          </a:p>
          <a:p>
            <a:pPr>
              <a:lnSpc>
                <a:spcPct val="170000"/>
              </a:lnSpc>
            </a:pPr>
            <a:r>
              <a:rPr lang="en-US" b="1"/>
              <a:t>Unreimbursed medical expenses for any elderly or disabled family.</a:t>
            </a:r>
            <a:endParaRPr lang="en-US" b="1">
              <a:cs typeface="Calibri"/>
            </a:endParaRPr>
          </a:p>
          <a:p>
            <a:pPr>
              <a:lnSpc>
                <a:spcPct val="170000"/>
              </a:lnSpc>
            </a:pPr>
            <a:r>
              <a:rPr lang="en-US" b="1"/>
              <a:t>Unreimbursed care, attendant and/or auxiliary apparatus expenses for a member of the family with a disability, needed to permit an adult family member to work.</a:t>
            </a:r>
            <a:endParaRPr lang="en-US" b="1">
              <a:cs typeface="Calibri"/>
            </a:endParaRPr>
          </a:p>
          <a:p>
            <a:endParaRPr lang="en-US"/>
          </a:p>
        </p:txBody>
      </p:sp>
      <p:sp>
        <p:nvSpPr>
          <p:cNvPr id="4" name="Slide Number Placeholder 3"/>
          <p:cNvSpPr>
            <a:spLocks noGrp="1"/>
          </p:cNvSpPr>
          <p:nvPr>
            <p:ph type="sldNum" sz="quarter" idx="12"/>
          </p:nvPr>
        </p:nvSpPr>
        <p:spPr/>
        <p:txBody>
          <a:bodyPr/>
          <a:lstStyle/>
          <a:p>
            <a:fld id="{9C473276-63CB-4451-BE99-8642D9F5F70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lstStyle/>
          <a:p>
            <a:r>
              <a:rPr lang="en-US"/>
              <a:t>Income Deduction Example</a:t>
            </a:r>
          </a:p>
        </p:txBody>
      </p:sp>
      <p:sp>
        <p:nvSpPr>
          <p:cNvPr id="3" name="Content Placeholder 2"/>
          <p:cNvSpPr>
            <a:spLocks noGrp="1"/>
          </p:cNvSpPr>
          <p:nvPr>
            <p:ph idx="1"/>
          </p:nvPr>
        </p:nvSpPr>
        <p:spPr/>
        <p:txBody>
          <a:bodyPr>
            <a:normAutofit fontScale="77500" lnSpcReduction="20000"/>
          </a:bodyPr>
          <a:lstStyle/>
          <a:p>
            <a:pPr algn="ctr">
              <a:buNone/>
            </a:pPr>
            <a:endParaRPr lang="en-US">
              <a:latin typeface="Arial Unicode MS" pitchFamily="34" charset="-128"/>
              <a:ea typeface="Arial Unicode MS" pitchFamily="34" charset="-128"/>
              <a:cs typeface="Arial Unicode MS" pitchFamily="34" charset="-128"/>
            </a:endParaRPr>
          </a:p>
          <a:p>
            <a:pPr>
              <a:buNone/>
            </a:pPr>
            <a:r>
              <a:rPr lang="en-US" sz="2800" b="1">
                <a:latin typeface="Arial Unicode MS" pitchFamily="34" charset="-128"/>
                <a:ea typeface="Arial Unicode MS" pitchFamily="34" charset="-128"/>
                <a:cs typeface="Arial Unicode MS" pitchFamily="34" charset="-128"/>
              </a:rPr>
              <a:t>					</a:t>
            </a:r>
            <a:r>
              <a:rPr lang="en-US" sz="3000" b="1" u="sng">
                <a:latin typeface="Arial Unicode MS" pitchFamily="34" charset="-128"/>
                <a:ea typeface="Arial Unicode MS" pitchFamily="34" charset="-128"/>
                <a:cs typeface="Arial Unicode MS" pitchFamily="34" charset="-128"/>
              </a:rPr>
              <a:t>EXAMPLE:</a:t>
            </a:r>
          </a:p>
          <a:p>
            <a:pPr>
              <a:lnSpc>
                <a:spcPct val="160000"/>
              </a:lnSpc>
              <a:buNone/>
            </a:pPr>
            <a:r>
              <a:rPr lang="en-US">
                <a:latin typeface="Arial Unicode MS" pitchFamily="34" charset="-128"/>
                <a:ea typeface="Arial Unicode MS" pitchFamily="34" charset="-128"/>
                <a:cs typeface="Arial Unicode MS" pitchFamily="34" charset="-128"/>
              </a:rPr>
              <a:t>		Income:  $10.00 x 40 x 52 = $20,800</a:t>
            </a:r>
          </a:p>
          <a:p>
            <a:pPr>
              <a:lnSpc>
                <a:spcPct val="160000"/>
              </a:lnSpc>
              <a:buNone/>
            </a:pPr>
            <a:r>
              <a:rPr lang="en-US">
                <a:latin typeface="Arial Unicode MS" pitchFamily="34" charset="-128"/>
                <a:ea typeface="Arial Unicode MS" pitchFamily="34" charset="-128"/>
                <a:cs typeface="Arial Unicode MS" pitchFamily="34" charset="-128"/>
              </a:rPr>
              <a:t>         Dependent Deduction: - $480 = $20,320 </a:t>
            </a:r>
          </a:p>
          <a:p>
            <a:pPr>
              <a:lnSpc>
                <a:spcPct val="160000"/>
              </a:lnSpc>
              <a:buNone/>
            </a:pPr>
            <a:r>
              <a:rPr lang="en-US">
                <a:latin typeface="Arial Unicode MS" pitchFamily="34" charset="-128"/>
                <a:ea typeface="Arial Unicode MS" pitchFamily="34" charset="-128"/>
                <a:cs typeface="Arial Unicode MS" pitchFamily="34" charset="-128"/>
              </a:rPr>
              <a:t>			$20,320 / 12 x 30% = $508</a:t>
            </a:r>
          </a:p>
          <a:p>
            <a:pPr>
              <a:lnSpc>
                <a:spcPct val="160000"/>
              </a:lnSpc>
              <a:buNone/>
            </a:pPr>
            <a:r>
              <a:rPr lang="en-US" b="1">
                <a:latin typeface="Arial Unicode MS" pitchFamily="34" charset="-128"/>
                <a:ea typeface="Arial Unicode MS" pitchFamily="34" charset="-128"/>
                <a:cs typeface="Arial Unicode MS" pitchFamily="34" charset="-128"/>
              </a:rPr>
              <a:t>		Total Tenant Payment </a:t>
            </a:r>
            <a:r>
              <a:rPr lang="en-US">
                <a:latin typeface="Arial Unicode MS" pitchFamily="34" charset="-128"/>
                <a:ea typeface="Arial Unicode MS" pitchFamily="34" charset="-128"/>
                <a:cs typeface="Arial Unicode MS" pitchFamily="34" charset="-128"/>
              </a:rPr>
              <a:t>(TTP) = </a:t>
            </a:r>
            <a:r>
              <a:rPr lang="en-US" b="1">
                <a:latin typeface="Arial Unicode MS" pitchFamily="34" charset="-128"/>
                <a:ea typeface="Arial Unicode MS" pitchFamily="34" charset="-128"/>
                <a:cs typeface="Arial Unicode MS" pitchFamily="34" charset="-128"/>
              </a:rPr>
              <a:t>$508</a:t>
            </a:r>
          </a:p>
          <a:p>
            <a:pPr>
              <a:lnSpc>
                <a:spcPct val="160000"/>
              </a:lnSpc>
              <a:buNone/>
            </a:pPr>
            <a:r>
              <a:rPr lang="en-US" b="1">
                <a:latin typeface="Arial Unicode MS" pitchFamily="34" charset="-128"/>
                <a:ea typeface="Arial Unicode MS" pitchFamily="34" charset="-128"/>
                <a:cs typeface="Arial Unicode MS" pitchFamily="34" charset="-128"/>
              </a:rPr>
              <a:t>		Utility Allowance </a:t>
            </a:r>
            <a:r>
              <a:rPr lang="en-US">
                <a:latin typeface="Arial Unicode MS" pitchFamily="34" charset="-128"/>
                <a:ea typeface="Arial Unicode MS" pitchFamily="34" charset="-128"/>
                <a:cs typeface="Arial Unicode MS" pitchFamily="34" charset="-128"/>
              </a:rPr>
              <a:t>(UA) = </a:t>
            </a:r>
            <a:r>
              <a:rPr lang="en-US" b="1">
                <a:latin typeface="Arial Unicode MS" pitchFamily="34" charset="-128"/>
                <a:ea typeface="Arial Unicode MS" pitchFamily="34" charset="-128"/>
                <a:cs typeface="Arial Unicode MS" pitchFamily="34" charset="-128"/>
              </a:rPr>
              <a:t>$117 (508 -117 = 391)</a:t>
            </a:r>
          </a:p>
          <a:p>
            <a:pPr>
              <a:lnSpc>
                <a:spcPct val="160000"/>
              </a:lnSpc>
              <a:buNone/>
            </a:pPr>
            <a:r>
              <a:rPr lang="en-US" b="1">
                <a:latin typeface="Arial Unicode MS" pitchFamily="34" charset="-128"/>
                <a:ea typeface="Arial Unicode MS" pitchFamily="34" charset="-128"/>
                <a:cs typeface="Arial Unicode MS" pitchFamily="34" charset="-128"/>
              </a:rPr>
              <a:t>		Tenant Rent </a:t>
            </a:r>
            <a:r>
              <a:rPr lang="en-US">
                <a:latin typeface="Arial Unicode MS" pitchFamily="34" charset="-128"/>
                <a:ea typeface="Arial Unicode MS" pitchFamily="34" charset="-128"/>
                <a:cs typeface="Arial Unicode MS" pitchFamily="34" charset="-128"/>
              </a:rPr>
              <a:t>= </a:t>
            </a:r>
            <a:r>
              <a:rPr lang="en-US" b="1">
                <a:latin typeface="Arial Unicode MS" pitchFamily="34" charset="-128"/>
                <a:ea typeface="Arial Unicode MS" pitchFamily="34" charset="-128"/>
                <a:cs typeface="Arial Unicode MS" pitchFamily="34" charset="-128"/>
              </a:rPr>
              <a:t>$391</a:t>
            </a:r>
            <a:endParaRPr lang="en-US"/>
          </a:p>
        </p:txBody>
      </p:sp>
      <p:sp>
        <p:nvSpPr>
          <p:cNvPr id="4" name="Slide Number Placeholder 3"/>
          <p:cNvSpPr>
            <a:spLocks noGrp="1"/>
          </p:cNvSpPr>
          <p:nvPr>
            <p:ph type="sldNum" sz="quarter" idx="12"/>
          </p:nvPr>
        </p:nvSpPr>
        <p:spPr/>
        <p:txBody>
          <a:bodyPr/>
          <a:lstStyle/>
          <a:p>
            <a:fld id="{9C473276-63CB-4451-BE99-8642D9F5F701}"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a:solidFill>
                  <a:schemeClr val="accent1">
                    <a:lumMod val="40000"/>
                    <a:lumOff val="60000"/>
                  </a:schemeClr>
                </a:solidFill>
                <a:latin typeface="Arial Unicode MS" pitchFamily="34" charset="-128"/>
                <a:ea typeface="Arial Unicode MS" pitchFamily="34" charset="-128"/>
                <a:cs typeface="Arial Unicode MS" pitchFamily="34" charset="-128"/>
              </a:rPr>
              <a:t>Reporting Changes to Household Income</a:t>
            </a:r>
            <a:endParaRPr kumimoji="0" lang="en-US" sz="36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3" name="TextBox 2"/>
          <p:cNvSpPr txBox="1"/>
          <p:nvPr/>
        </p:nvSpPr>
        <p:spPr>
          <a:xfrm>
            <a:off x="762000" y="1348200"/>
            <a:ext cx="7924800" cy="4655826"/>
          </a:xfrm>
          <a:prstGeom prst="rect">
            <a:avLst/>
          </a:prstGeom>
          <a:noFill/>
        </p:spPr>
        <p:txBody>
          <a:bodyPr wrap="square" lIns="91440" tIns="45720" rIns="91440" bIns="45720" rtlCol="0" anchor="t">
            <a:spAutoFit/>
          </a:bodyPr>
          <a:lstStyle/>
          <a:p>
            <a:pPr>
              <a:lnSpc>
                <a:spcPct val="150000"/>
              </a:lnSpc>
            </a:pPr>
            <a:r>
              <a:rPr lang="en-US" sz="2000" b="1" u="sng">
                <a:latin typeface="Arial Unicode MS"/>
                <a:ea typeface="Arial Unicode MS"/>
                <a:cs typeface="Arial Unicode MS"/>
              </a:rPr>
              <a:t>All</a:t>
            </a:r>
            <a:r>
              <a:rPr lang="en-US" sz="2000">
                <a:latin typeface="Arial Unicode MS"/>
                <a:ea typeface="Arial Unicode MS"/>
                <a:cs typeface="Arial Unicode MS"/>
              </a:rPr>
              <a:t> changes in Household Income &amp; Family Composition </a:t>
            </a:r>
            <a:r>
              <a:rPr lang="en-US" sz="2000" b="1">
                <a:latin typeface="Arial Unicode MS"/>
                <a:ea typeface="Arial Unicode MS"/>
                <a:cs typeface="Arial Unicode MS"/>
              </a:rPr>
              <a:t>MUST</a:t>
            </a:r>
            <a:r>
              <a:rPr lang="en-US" sz="2000">
                <a:latin typeface="Arial Unicode MS"/>
                <a:ea typeface="Arial Unicode MS"/>
                <a:cs typeface="Arial Unicode MS"/>
              </a:rPr>
              <a:t> be reported to Fort Worth Housing Solutions </a:t>
            </a:r>
            <a:r>
              <a:rPr lang="en-US" sz="2000" b="1">
                <a:latin typeface="Arial Unicode MS"/>
                <a:ea typeface="Arial Unicode MS"/>
                <a:cs typeface="Arial Unicode MS"/>
              </a:rPr>
              <a:t>within </a:t>
            </a:r>
            <a:r>
              <a:rPr lang="en-US" sz="2000" b="1" u="sng">
                <a:latin typeface="Arial Unicode MS"/>
                <a:ea typeface="Arial Unicode MS"/>
                <a:cs typeface="Arial Unicode MS"/>
              </a:rPr>
              <a:t>10 DAYS</a:t>
            </a:r>
            <a:r>
              <a:rPr lang="en-US" sz="2000" b="1">
                <a:latin typeface="Arial Unicode MS"/>
                <a:ea typeface="Arial Unicode MS"/>
                <a:cs typeface="Arial Unicode MS"/>
              </a:rPr>
              <a:t> of the change</a:t>
            </a:r>
            <a:r>
              <a:rPr lang="en-US" sz="2000">
                <a:latin typeface="Arial Unicode MS"/>
                <a:ea typeface="Arial Unicode MS"/>
                <a:cs typeface="Arial Unicode MS"/>
              </a:rPr>
              <a:t>. All changes must be submitted </a:t>
            </a:r>
            <a:r>
              <a:rPr lang="en-US" sz="2000" b="1" u="sng">
                <a:latin typeface="Arial Unicode MS"/>
                <a:ea typeface="Arial Unicode MS"/>
                <a:cs typeface="Arial Unicode MS"/>
              </a:rPr>
              <a:t>IN WRITING</a:t>
            </a:r>
            <a:r>
              <a:rPr lang="en-US" sz="2000">
                <a:latin typeface="Arial Unicode MS"/>
                <a:ea typeface="Arial Unicode MS"/>
                <a:cs typeface="Arial Unicode MS"/>
              </a:rPr>
              <a:t>. Go to website </a:t>
            </a:r>
            <a:r>
              <a:rPr lang="en-US" sz="2000">
                <a:latin typeface="Arial Unicode MS"/>
                <a:ea typeface="Arial Unicode MS"/>
                <a:cs typeface="Arial Unicode MS"/>
                <a:hlinkClick r:id="rId2"/>
              </a:rPr>
              <a:t>www.fwhs.org</a:t>
            </a:r>
            <a:r>
              <a:rPr lang="en-US" sz="2000">
                <a:latin typeface="Arial Unicode MS"/>
                <a:ea typeface="Arial Unicode MS"/>
                <a:cs typeface="Arial Unicode MS"/>
              </a:rPr>
              <a:t>, click on forms and locate Notice of Change Form. Complete and submit with supportive documentation. </a:t>
            </a:r>
            <a:endParaRPr lang="en-US" sz="2000">
              <a:latin typeface="Arial Unicode MS" pitchFamily="34" charset="-128"/>
              <a:ea typeface="Arial Unicode MS" pitchFamily="34" charset="-128"/>
              <a:cs typeface="Arial Unicode MS" pitchFamily="34" charset="-128"/>
            </a:endParaRPr>
          </a:p>
          <a:p>
            <a:pPr>
              <a:lnSpc>
                <a:spcPct val="150000"/>
              </a:lnSpc>
            </a:pPr>
            <a:r>
              <a:rPr lang="en-US" sz="2000">
                <a:latin typeface="Arial Unicode MS"/>
                <a:ea typeface="Arial Unicode MS"/>
                <a:cs typeface="Arial Unicode MS"/>
              </a:rPr>
              <a:t>Income:</a:t>
            </a:r>
          </a:p>
          <a:p>
            <a:pPr>
              <a:lnSpc>
                <a:spcPct val="150000"/>
              </a:lnSpc>
            </a:pPr>
            <a:r>
              <a:rPr lang="en-US" sz="2000" b="1">
                <a:latin typeface="Arial Unicode MS"/>
                <a:ea typeface="Arial Unicode MS"/>
                <a:cs typeface="Arial Unicode MS"/>
              </a:rPr>
              <a:t>Decrease</a:t>
            </a:r>
            <a:r>
              <a:rPr lang="en-US" sz="2000">
                <a:latin typeface="Arial Unicode MS"/>
                <a:ea typeface="Arial Unicode MS"/>
                <a:cs typeface="Arial Unicode MS"/>
              </a:rPr>
              <a:t> will be effective the first of the following month from the date of the change.</a:t>
            </a:r>
          </a:p>
          <a:p>
            <a:pPr>
              <a:lnSpc>
                <a:spcPct val="150000"/>
              </a:lnSpc>
            </a:pPr>
            <a:r>
              <a:rPr lang="en-US" sz="2000" b="1">
                <a:latin typeface="Arial Unicode MS"/>
                <a:ea typeface="Arial Unicode MS"/>
                <a:cs typeface="Arial Unicode MS"/>
              </a:rPr>
              <a:t>Increase</a:t>
            </a:r>
            <a:r>
              <a:rPr lang="en-US" sz="2000">
                <a:latin typeface="Arial Unicode MS"/>
                <a:ea typeface="Arial Unicode MS"/>
                <a:cs typeface="Arial Unicode MS"/>
              </a:rPr>
              <a:t> will go in to effective 30 days from the date of the change.</a:t>
            </a:r>
          </a:p>
          <a:p>
            <a:pPr>
              <a:lnSpc>
                <a:spcPct val="150000"/>
              </a:lnSpc>
            </a:pPr>
            <a:r>
              <a:rPr lang="en-US" sz="2000">
                <a:latin typeface="Arial Unicode MS"/>
                <a:ea typeface="Arial Unicode MS"/>
                <a:cs typeface="Arial Unicode MS"/>
              </a:rPr>
              <a:t>You should always keep documentation of the change you submit. </a:t>
            </a:r>
            <a:endParaRPr lang="en-US" sz="2000">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2"/>
          </p:nvPr>
        </p:nvSpPr>
        <p:spPr/>
        <p:txBody>
          <a:bodyPr/>
          <a:lstStyle/>
          <a:p>
            <a:fld id="{9C473276-63CB-4451-BE99-8642D9F5F701}" type="slidenum">
              <a:rPr lang="en-US" smtClean="0"/>
              <a:pPr/>
              <a:t>14</a:t>
            </a:fld>
            <a:endParaRPr lang="en-US"/>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28600"/>
            <a:ext cx="87630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a:solidFill>
                  <a:schemeClr val="accent1">
                    <a:lumMod val="40000"/>
                    <a:lumOff val="60000"/>
                  </a:schemeClr>
                </a:solidFill>
                <a:latin typeface="Arial Unicode MS" pitchFamily="34" charset="-128"/>
                <a:ea typeface="Arial Unicode MS" pitchFamily="34" charset="-128"/>
                <a:cs typeface="Arial Unicode MS" pitchFamily="34" charset="-128"/>
              </a:rPr>
              <a:t>Income</a:t>
            </a:r>
            <a:endParaRPr kumimoji="0" lang="en-US" sz="40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3752466409"/>
              </p:ext>
            </p:extLst>
          </p:nvPr>
        </p:nvGraphicFramePr>
        <p:xfrm>
          <a:off x="1143000" y="2514599"/>
          <a:ext cx="6781800" cy="4217264"/>
        </p:xfrm>
        <a:graphic>
          <a:graphicData uri="http://schemas.openxmlformats.org/drawingml/2006/table">
            <a:tbl>
              <a:tblPr firstRow="1" bandRow="1">
                <a:tableStyleId>{5C22544A-7EE6-4342-B048-85BDC9FD1C3A}</a:tableStyleId>
              </a:tblPr>
              <a:tblGrid>
                <a:gridCol w="6781800">
                  <a:extLst>
                    <a:ext uri="{9D8B030D-6E8A-4147-A177-3AD203B41FA5}">
                      <a16:colId xmlns:a16="http://schemas.microsoft.com/office/drawing/2014/main" val="20000"/>
                    </a:ext>
                  </a:extLst>
                </a:gridCol>
              </a:tblGrid>
              <a:tr h="473686">
                <a:tc>
                  <a:txBody>
                    <a:bodyPr/>
                    <a:lstStyle/>
                    <a:p>
                      <a:pPr algn="ctr"/>
                      <a:r>
                        <a:rPr lang="en-US" sz="2400">
                          <a:solidFill>
                            <a:srgbClr val="3A2900"/>
                          </a:solidFill>
                        </a:rPr>
                        <a:t>Examples of</a:t>
                      </a:r>
                      <a:r>
                        <a:rPr lang="en-US" sz="2400" baseline="0">
                          <a:solidFill>
                            <a:srgbClr val="3A2900"/>
                          </a:solidFill>
                        </a:rPr>
                        <a:t> Income Sources</a:t>
                      </a:r>
                      <a:endParaRPr lang="en-US" sz="2400">
                        <a:solidFill>
                          <a:srgbClr val="3A2900"/>
                        </a:solidFill>
                      </a:endParaRPr>
                    </a:p>
                  </a:txBody>
                  <a:tcPr/>
                </a:tc>
                <a:extLst>
                  <a:ext uri="{0D108BD9-81ED-4DB2-BD59-A6C34878D82A}">
                    <a16:rowId xmlns:a16="http://schemas.microsoft.com/office/drawing/2014/main" val="10000"/>
                  </a:ext>
                </a:extLst>
              </a:tr>
              <a:tr h="461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34" charset="0"/>
                          <a:cs typeface="Arial" pitchFamily="34" charset="0"/>
                        </a:rPr>
                        <a:t>Family Contributions: All other contributions</a:t>
                      </a:r>
                      <a:r>
                        <a:rPr lang="en-US" baseline="0">
                          <a:latin typeface="Arial" pitchFamily="34" charset="0"/>
                          <a:cs typeface="Arial" pitchFamily="34" charset="0"/>
                        </a:rPr>
                        <a:t> to household (someone buys diapers for children, etc.)</a:t>
                      </a:r>
                      <a:endParaRPr lang="en-US">
                        <a:latin typeface="Arial" pitchFamily="34" charset="0"/>
                        <a:cs typeface="Arial" pitchFamily="34" charset="0"/>
                      </a:endParaRPr>
                    </a:p>
                  </a:txBody>
                  <a:tcPr/>
                </a:tc>
                <a:extLst>
                  <a:ext uri="{0D108BD9-81ED-4DB2-BD59-A6C34878D82A}">
                    <a16:rowId xmlns:a16="http://schemas.microsoft.com/office/drawing/2014/main" val="10001"/>
                  </a:ext>
                </a:extLst>
              </a:tr>
              <a:tr h="461416">
                <a:tc>
                  <a:txBody>
                    <a:bodyPr/>
                    <a:lstStyle/>
                    <a:p>
                      <a:r>
                        <a:rPr lang="en-US">
                          <a:latin typeface="Arial" pitchFamily="34" charset="0"/>
                          <a:cs typeface="Arial" pitchFamily="34" charset="0"/>
                        </a:rPr>
                        <a:t>TANF</a:t>
                      </a:r>
                    </a:p>
                  </a:txBody>
                  <a:tcPr/>
                </a:tc>
                <a:extLst>
                  <a:ext uri="{0D108BD9-81ED-4DB2-BD59-A6C34878D82A}">
                    <a16:rowId xmlns:a16="http://schemas.microsoft.com/office/drawing/2014/main" val="10002"/>
                  </a:ext>
                </a:extLst>
              </a:tr>
              <a:tr h="461416">
                <a:tc>
                  <a:txBody>
                    <a:bodyPr/>
                    <a:lstStyle/>
                    <a:p>
                      <a:r>
                        <a:rPr lang="en-US">
                          <a:latin typeface="Arial" pitchFamily="34" charset="0"/>
                          <a:cs typeface="Arial" pitchFamily="34" charset="0"/>
                        </a:rPr>
                        <a:t>Employment</a:t>
                      </a:r>
                    </a:p>
                  </a:txBody>
                  <a:tcPr/>
                </a:tc>
                <a:extLst>
                  <a:ext uri="{0D108BD9-81ED-4DB2-BD59-A6C34878D82A}">
                    <a16:rowId xmlns:a16="http://schemas.microsoft.com/office/drawing/2014/main" val="10003"/>
                  </a:ext>
                </a:extLst>
              </a:tr>
              <a:tr h="461416">
                <a:tc>
                  <a:txBody>
                    <a:bodyPr/>
                    <a:lstStyle/>
                    <a:p>
                      <a:r>
                        <a:rPr lang="en-US">
                          <a:latin typeface="Arial" pitchFamily="34" charset="0"/>
                          <a:cs typeface="Arial" pitchFamily="34" charset="0"/>
                        </a:rPr>
                        <a:t>VA Benefits</a:t>
                      </a:r>
                    </a:p>
                  </a:txBody>
                  <a:tcPr/>
                </a:tc>
                <a:extLst>
                  <a:ext uri="{0D108BD9-81ED-4DB2-BD59-A6C34878D82A}">
                    <a16:rowId xmlns:a16="http://schemas.microsoft.com/office/drawing/2014/main" val="10004"/>
                  </a:ext>
                </a:extLst>
              </a:tr>
              <a:tr h="461416">
                <a:tc>
                  <a:txBody>
                    <a:bodyPr/>
                    <a:lstStyle/>
                    <a:p>
                      <a:r>
                        <a:rPr lang="en-US">
                          <a:latin typeface="Arial" pitchFamily="34" charset="0"/>
                          <a:cs typeface="Arial" pitchFamily="34" charset="0"/>
                        </a:rPr>
                        <a:t>Social Security Benefits</a:t>
                      </a:r>
                    </a:p>
                  </a:txBody>
                  <a:tcPr/>
                </a:tc>
                <a:extLst>
                  <a:ext uri="{0D108BD9-81ED-4DB2-BD59-A6C34878D82A}">
                    <a16:rowId xmlns:a16="http://schemas.microsoft.com/office/drawing/2014/main" val="10005"/>
                  </a:ext>
                </a:extLst>
              </a:tr>
              <a:tr h="461416">
                <a:tc>
                  <a:txBody>
                    <a:bodyPr/>
                    <a:lstStyle/>
                    <a:p>
                      <a:r>
                        <a:rPr lang="en-US">
                          <a:latin typeface="Arial" pitchFamily="34" charset="0"/>
                          <a:cs typeface="Arial" pitchFamily="34" charset="0"/>
                        </a:rPr>
                        <a:t>Bills paid by others (cell</a:t>
                      </a:r>
                      <a:r>
                        <a:rPr lang="en-US" baseline="0">
                          <a:latin typeface="Arial" pitchFamily="34" charset="0"/>
                          <a:cs typeface="Arial" pitchFamily="34" charset="0"/>
                        </a:rPr>
                        <a:t> phone, utilities, etc.)</a:t>
                      </a:r>
                      <a:endParaRPr lang="en-US">
                        <a:latin typeface="Arial" pitchFamily="34" charset="0"/>
                        <a:cs typeface="Arial" pitchFamily="34" charset="0"/>
                      </a:endParaRPr>
                    </a:p>
                  </a:txBody>
                  <a:tcPr/>
                </a:tc>
                <a:extLst>
                  <a:ext uri="{0D108BD9-81ED-4DB2-BD59-A6C34878D82A}">
                    <a16:rowId xmlns:a16="http://schemas.microsoft.com/office/drawing/2014/main" val="10006"/>
                  </a:ext>
                </a:extLst>
              </a:tr>
              <a:tr h="796418">
                <a:tc>
                  <a:txBody>
                    <a:bodyPr/>
                    <a:lstStyle/>
                    <a:p>
                      <a:r>
                        <a:rPr lang="en-US">
                          <a:latin typeface="Arial" pitchFamily="34" charset="0"/>
                          <a:cs typeface="Arial" pitchFamily="34" charset="0"/>
                        </a:rPr>
                        <a:t>Self-Employment </a:t>
                      </a:r>
                    </a:p>
                  </a:txBody>
                  <a:tcPr/>
                </a:tc>
                <a:extLst>
                  <a:ext uri="{0D108BD9-81ED-4DB2-BD59-A6C34878D82A}">
                    <a16:rowId xmlns:a16="http://schemas.microsoft.com/office/drawing/2014/main" val="10007"/>
                  </a:ext>
                </a:extLst>
              </a:tr>
            </a:tbl>
          </a:graphicData>
        </a:graphic>
      </p:graphicFrame>
      <p:sp>
        <p:nvSpPr>
          <p:cNvPr id="3" name="Rectangle 2"/>
          <p:cNvSpPr/>
          <p:nvPr/>
        </p:nvSpPr>
        <p:spPr>
          <a:xfrm>
            <a:off x="1147156" y="1443334"/>
            <a:ext cx="6777644" cy="830997"/>
          </a:xfrm>
          <a:prstGeom prst="rect">
            <a:avLst/>
          </a:prstGeom>
        </p:spPr>
        <p:txBody>
          <a:bodyPr wrap="square">
            <a:spAutoFit/>
          </a:bodyPr>
          <a:lstStyle/>
          <a:p>
            <a:pPr algn="ctr">
              <a:buNone/>
            </a:pPr>
            <a:r>
              <a:rPr lang="en-US" sz="2400"/>
              <a:t>Income is anything that comes into your household on a regular basis to support you and your family.</a:t>
            </a:r>
          </a:p>
        </p:txBody>
      </p:sp>
      <p:sp>
        <p:nvSpPr>
          <p:cNvPr id="4" name="Slide Number Placeholder 3"/>
          <p:cNvSpPr>
            <a:spLocks noGrp="1"/>
          </p:cNvSpPr>
          <p:nvPr>
            <p:ph type="sldNum" sz="quarter" idx="12"/>
          </p:nvPr>
        </p:nvSpPr>
        <p:spPr/>
        <p:txBody>
          <a:bodyPr/>
          <a:lstStyle/>
          <a:p>
            <a:fld id="{9C473276-63CB-4451-BE99-8642D9F5F701}" type="slidenum">
              <a:rPr lang="en-US" smtClean="0"/>
              <a:pPr/>
              <a:t>15</a:t>
            </a:fld>
            <a:endParaRPr lang="en-US"/>
          </a:p>
        </p:txBody>
      </p:sp>
    </p:spTree>
  </p:cSld>
  <p:clrMapOvr>
    <a:masterClrMapping/>
  </p:clrMapOvr>
  <p:transition>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2400" y="155448"/>
            <a:ext cx="8763000" cy="1139952"/>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a:solidFill>
                  <a:schemeClr val="accent1">
                    <a:lumMod val="40000"/>
                    <a:lumOff val="60000"/>
                  </a:schemeClr>
                </a:solidFill>
                <a:latin typeface="Arial Unicode MS" pitchFamily="34" charset="-128"/>
                <a:ea typeface="Arial Unicode MS" pitchFamily="34" charset="-128"/>
                <a:cs typeface="Arial Unicode MS" pitchFamily="34" charset="-128"/>
              </a:rPr>
              <a:t>Reporting Income Increase/Decrease</a:t>
            </a:r>
            <a:endParaRPr kumimoji="0" lang="en-US" sz="36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905000"/>
            <a:ext cx="8229600" cy="4625609"/>
          </a:xfrm>
        </p:spPr>
        <p:txBody>
          <a:bodyPr>
            <a:normAutofit fontScale="92500" lnSpcReduction="10000"/>
          </a:bodyPr>
          <a:lstStyle/>
          <a:p>
            <a:pPr>
              <a:lnSpc>
                <a:spcPct val="150000"/>
              </a:lnSpc>
              <a:buNone/>
            </a:pPr>
            <a:r>
              <a:rPr lang="en-US"/>
              <a:t>	</a:t>
            </a:r>
            <a:r>
              <a:rPr lang="en-US">
                <a:latin typeface="Arial Unicode MS" pitchFamily="34" charset="-128"/>
                <a:ea typeface="Arial Unicode MS" pitchFamily="34" charset="-128"/>
                <a:cs typeface="Arial Unicode MS" pitchFamily="34" charset="-128"/>
              </a:rPr>
              <a:t>Remember, when reporting any change to your household income, </a:t>
            </a:r>
            <a:r>
              <a:rPr lang="en-US" i="1">
                <a:latin typeface="Arial Unicode MS" pitchFamily="34" charset="-128"/>
                <a:ea typeface="Arial Unicode MS" pitchFamily="34" charset="-128"/>
                <a:cs typeface="Arial Unicode MS" pitchFamily="34" charset="-128"/>
              </a:rPr>
              <a:t>whether it is an increase or decrease:</a:t>
            </a:r>
          </a:p>
          <a:p>
            <a:pPr>
              <a:lnSpc>
                <a:spcPct val="150000"/>
              </a:lnSpc>
              <a:buNone/>
            </a:pPr>
            <a:r>
              <a:rPr lang="en-US">
                <a:latin typeface="Arial Unicode MS" pitchFamily="34" charset="-128"/>
                <a:ea typeface="Arial Unicode MS" pitchFamily="34" charset="-128"/>
                <a:cs typeface="Arial Unicode MS" pitchFamily="34" charset="-128"/>
              </a:rPr>
              <a:t>	</a:t>
            </a:r>
            <a:r>
              <a:rPr lang="en-US" b="1" u="sng">
                <a:latin typeface="Arial Unicode MS" pitchFamily="34" charset="-128"/>
                <a:ea typeface="Arial Unicode MS" pitchFamily="34" charset="-128"/>
                <a:cs typeface="Arial Unicode MS" pitchFamily="34" charset="-128"/>
              </a:rPr>
              <a:t>Continue to pay the original rent amount</a:t>
            </a:r>
            <a:r>
              <a:rPr lang="en-US" b="1">
                <a:latin typeface="Arial Unicode MS" pitchFamily="34" charset="-128"/>
                <a:ea typeface="Arial Unicode MS" pitchFamily="34" charset="-128"/>
                <a:cs typeface="Arial Unicode MS" pitchFamily="34" charset="-128"/>
              </a:rPr>
              <a:t> until you receive a letter from Fort Worth Housing Solutions (FWHS) stating the new rent amount.</a:t>
            </a:r>
          </a:p>
        </p:txBody>
      </p:sp>
      <p:sp>
        <p:nvSpPr>
          <p:cNvPr id="2" name="Slide Number Placeholder 1"/>
          <p:cNvSpPr>
            <a:spLocks noGrp="1"/>
          </p:cNvSpPr>
          <p:nvPr>
            <p:ph type="sldNum" sz="quarter" idx="12"/>
          </p:nvPr>
        </p:nvSpPr>
        <p:spPr/>
        <p:txBody>
          <a:bodyPr/>
          <a:lstStyle/>
          <a:p>
            <a:fld id="{9C473276-63CB-4451-BE99-8642D9F5F70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52400"/>
            <a:ext cx="86106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a:solidFill>
                  <a:schemeClr val="accent1">
                    <a:lumMod val="40000"/>
                    <a:lumOff val="60000"/>
                  </a:schemeClr>
                </a:solidFill>
                <a:latin typeface="Arial Unicode MS" pitchFamily="34" charset="-128"/>
                <a:ea typeface="Arial Unicode MS" pitchFamily="34" charset="-128"/>
                <a:cs typeface="Arial Unicode MS" pitchFamily="34" charset="-128"/>
              </a:rPr>
              <a:t>Household Obligations</a:t>
            </a:r>
            <a:endParaRPr kumimoji="0" lang="en-US" sz="44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3" name="TextBox 2"/>
          <p:cNvSpPr txBox="1"/>
          <p:nvPr/>
        </p:nvSpPr>
        <p:spPr>
          <a:xfrm>
            <a:off x="533400" y="1320800"/>
            <a:ext cx="7772400" cy="5386090"/>
          </a:xfrm>
          <a:prstGeom prst="rect">
            <a:avLst/>
          </a:prstGeom>
          <a:noFill/>
        </p:spPr>
        <p:txBody>
          <a:bodyPr wrap="square" lIns="91440" tIns="45720" rIns="91440" bIns="45720" rtlCol="0" anchor="t">
            <a:spAutoFit/>
          </a:bodyPr>
          <a:lstStyle/>
          <a:p>
            <a:r>
              <a:rPr lang="en-US" sz="2000">
                <a:latin typeface="Arial Unicode MS" pitchFamily="34" charset="-128"/>
                <a:ea typeface="Arial Unicode MS" pitchFamily="34" charset="-128"/>
                <a:cs typeface="Arial Unicode MS" pitchFamily="34" charset="-128"/>
              </a:rPr>
              <a:t>Notify FWHS in writing of the birth, adoption, or court-awarded custody of a child or move out of any family members within ten (10) days of the occurrence.</a:t>
            </a:r>
          </a:p>
          <a:p>
            <a:endParaRPr lang="en-US" sz="2400">
              <a:latin typeface="Arial Unicode MS" pitchFamily="34" charset="-128"/>
              <a:ea typeface="Arial Unicode MS" pitchFamily="34" charset="-128"/>
              <a:cs typeface="Arial Unicode MS" pitchFamily="34" charset="-128"/>
            </a:endParaRPr>
          </a:p>
          <a:p>
            <a:r>
              <a:rPr lang="en-US" sz="2000">
                <a:latin typeface="Arial Unicode MS" pitchFamily="34" charset="-128"/>
                <a:ea typeface="Arial Unicode MS" pitchFamily="34" charset="-128"/>
                <a:cs typeface="Arial Unicode MS" pitchFamily="34" charset="-128"/>
              </a:rPr>
              <a:t>This can be done electronically at </a:t>
            </a:r>
            <a:r>
              <a:rPr lang="en-US" sz="2000">
                <a:latin typeface="Arial Unicode MS" pitchFamily="34" charset="-128"/>
                <a:ea typeface="Arial Unicode MS" pitchFamily="34" charset="-128"/>
                <a:cs typeface="Arial Unicode MS" pitchFamily="34" charset="-128"/>
                <a:hlinkClick r:id="rId2"/>
              </a:rPr>
              <a:t>hcvchanges@fwhs.org</a:t>
            </a:r>
            <a:r>
              <a:rPr lang="en-US" sz="2000">
                <a:latin typeface="Arial Unicode MS" pitchFamily="34" charset="-128"/>
                <a:ea typeface="Arial Unicode MS" pitchFamily="34" charset="-128"/>
                <a:cs typeface="Arial Unicode MS" pitchFamily="34" charset="-128"/>
              </a:rPr>
              <a:t> </a:t>
            </a:r>
          </a:p>
          <a:p>
            <a:endParaRPr lang="en-US" sz="2000">
              <a:latin typeface="Arial Unicode MS" pitchFamily="34" charset="-128"/>
              <a:ea typeface="Arial Unicode MS" pitchFamily="34" charset="-128"/>
              <a:cs typeface="Arial Unicode MS" pitchFamily="34" charset="-128"/>
            </a:endParaRPr>
          </a:p>
          <a:p>
            <a:r>
              <a:rPr lang="en-US" sz="2000">
                <a:latin typeface="Arial Unicode MS"/>
                <a:ea typeface="Arial Unicode MS"/>
                <a:cs typeface="Arial Unicode MS"/>
              </a:rPr>
              <a:t>To add any family member or person to my application or add them to my lease, I MUST REQUEST</a:t>
            </a:r>
          </a:p>
          <a:p>
            <a:r>
              <a:rPr lang="en-US" sz="2000" b="1">
                <a:latin typeface="Arial Unicode MS"/>
                <a:ea typeface="Arial Unicode MS"/>
                <a:cs typeface="Arial Unicode MS"/>
              </a:rPr>
              <a:t>APPROVAL BY FWHS IN WRITING </a:t>
            </a:r>
            <a:r>
              <a:rPr lang="en-US" sz="2000" b="1" u="sng">
                <a:latin typeface="Arial Unicode MS"/>
                <a:ea typeface="Arial Unicode MS"/>
                <a:cs typeface="Arial Unicode MS"/>
              </a:rPr>
              <a:t>AND</a:t>
            </a:r>
            <a:r>
              <a:rPr lang="en-US" sz="2000" b="1">
                <a:latin typeface="Arial Unicode MS"/>
                <a:ea typeface="Arial Unicode MS"/>
                <a:cs typeface="Arial Unicode MS"/>
              </a:rPr>
              <a:t> RECEIVE WRITTEN APPROVAL BY FWHS </a:t>
            </a:r>
            <a:r>
              <a:rPr lang="en-US" sz="2000" b="1" u="sng">
                <a:latin typeface="Arial Unicode MS"/>
                <a:ea typeface="Arial Unicode MS"/>
                <a:cs typeface="Arial Unicode MS"/>
              </a:rPr>
              <a:t>PRIOR</a:t>
            </a:r>
            <a:r>
              <a:rPr lang="en-US" sz="2000" b="1">
                <a:latin typeface="Arial Unicode MS"/>
                <a:ea typeface="Arial Unicode MS"/>
                <a:cs typeface="Arial Unicode MS"/>
              </a:rPr>
              <a:t> TO THEM MOVING IN. I MUST RECEIVE WRITTEN APPROVAL FROM THE LANDLORD AND NEW LEASE OF THE PERSON BEING ADDED. </a:t>
            </a:r>
          </a:p>
          <a:p>
            <a:endParaRPr lang="en-US" sz="2000" b="1">
              <a:latin typeface="Arial Unicode MS" pitchFamily="34" charset="-128"/>
              <a:ea typeface="Arial Unicode MS" pitchFamily="34" charset="-128"/>
              <a:cs typeface="Arial Unicode MS" pitchFamily="34" charset="-128"/>
            </a:endParaRPr>
          </a:p>
          <a:p>
            <a:r>
              <a:rPr lang="en-US" sz="2000">
                <a:latin typeface="Arial Unicode MS" pitchFamily="34" charset="-128"/>
                <a:ea typeface="Arial Unicode MS" pitchFamily="34" charset="-128"/>
                <a:cs typeface="Arial Unicode MS" pitchFamily="34" charset="-128"/>
              </a:rPr>
              <a:t>This can be done electronically at </a:t>
            </a:r>
            <a:r>
              <a:rPr lang="en-US" sz="2000">
                <a:latin typeface="Arial Unicode MS" pitchFamily="34" charset="-128"/>
                <a:ea typeface="Arial Unicode MS" pitchFamily="34" charset="-128"/>
                <a:cs typeface="Arial Unicode MS" pitchFamily="34" charset="-128"/>
                <a:hlinkClick r:id="rId2"/>
              </a:rPr>
              <a:t>hcvchanges@fwhs.org</a:t>
            </a:r>
            <a:r>
              <a:rPr lang="en-US" sz="2000">
                <a:latin typeface="Arial Unicode MS" pitchFamily="34" charset="-128"/>
                <a:ea typeface="Arial Unicode MS" pitchFamily="34" charset="-128"/>
                <a:cs typeface="Arial Unicode MS" pitchFamily="34" charset="-128"/>
              </a:rPr>
              <a:t> </a:t>
            </a:r>
            <a:endParaRPr lang="en-US" sz="2400" b="1">
              <a:latin typeface="Arial Unicode MS" pitchFamily="34" charset="-128"/>
              <a:ea typeface="Arial Unicode MS" pitchFamily="34" charset="-128"/>
              <a:cs typeface="Arial Unicode MS" pitchFamily="34" charset="-128"/>
            </a:endParaRPr>
          </a:p>
          <a:p>
            <a:endParaRPr lang="en-US" sz="2000">
              <a:latin typeface="Arial Unicode MS"/>
              <a:ea typeface="Arial Unicode MS"/>
              <a:cs typeface="Arial Unicode MS"/>
            </a:endParaRPr>
          </a:p>
          <a:p>
            <a:r>
              <a:rPr lang="en-US" sz="2000">
                <a:latin typeface="Arial Unicode MS"/>
                <a:ea typeface="Arial Unicode MS"/>
                <a:cs typeface="Arial Unicode MS"/>
              </a:rPr>
              <a:t>My dwelling unit may only be used as the sole residence for my family as listed on my application.</a:t>
            </a:r>
            <a:endParaRPr lang="en-US"/>
          </a:p>
        </p:txBody>
      </p:sp>
      <p:sp>
        <p:nvSpPr>
          <p:cNvPr id="4" name="Slide Number Placeholder 3"/>
          <p:cNvSpPr>
            <a:spLocks noGrp="1"/>
          </p:cNvSpPr>
          <p:nvPr>
            <p:ph type="sldNum" sz="quarter" idx="12"/>
          </p:nvPr>
        </p:nvSpPr>
        <p:spPr/>
        <p:txBody>
          <a:bodyPr/>
          <a:lstStyle/>
          <a:p>
            <a:fld id="{9C473276-63CB-4451-BE99-8642D9F5F701}" type="slidenum">
              <a:rPr lang="en-US" smtClean="0"/>
              <a:pPr/>
              <a:t>17</a:t>
            </a:fld>
            <a:endParaRPr lang="en-US"/>
          </a:p>
        </p:txBody>
      </p:sp>
    </p:spTree>
    <p:extLst>
      <p:ext uri="{BB962C8B-B14F-4D97-AF65-F5344CB8AC3E}">
        <p14:creationId xmlns:p14="http://schemas.microsoft.com/office/powerpoint/2010/main" val="368904764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a:solidFill>
                  <a:schemeClr val="accent1">
                    <a:lumMod val="40000"/>
                    <a:lumOff val="60000"/>
                  </a:schemeClr>
                </a:solidFill>
                <a:latin typeface="Arial Unicode MS" pitchFamily="34" charset="-128"/>
                <a:ea typeface="Arial Unicode MS" pitchFamily="34" charset="-128"/>
                <a:cs typeface="Arial Unicode MS" pitchFamily="34" charset="-128"/>
              </a:rPr>
              <a:t>Adding/Removing Household Members</a:t>
            </a:r>
            <a:endParaRPr kumimoji="0" lang="en-US" sz="36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4" name="TextBox 3"/>
          <p:cNvSpPr txBox="1"/>
          <p:nvPr/>
        </p:nvSpPr>
        <p:spPr>
          <a:xfrm>
            <a:off x="457200" y="1828800"/>
            <a:ext cx="8305800" cy="4893647"/>
          </a:xfrm>
          <a:prstGeom prst="rect">
            <a:avLst/>
          </a:prstGeom>
          <a:noFill/>
        </p:spPr>
        <p:txBody>
          <a:bodyPr wrap="square" rtlCol="0">
            <a:spAutoFit/>
          </a:bodyPr>
          <a:lstStyle/>
          <a:p>
            <a:pPr algn="ctr"/>
            <a:r>
              <a:rPr lang="en-US" sz="2000" b="1">
                <a:latin typeface="Arial Unicode MS" pitchFamily="34" charset="-128"/>
                <a:ea typeface="Arial Unicode MS" pitchFamily="34" charset="-128"/>
                <a:cs typeface="Arial Unicode MS" pitchFamily="34" charset="-128"/>
              </a:rPr>
              <a:t>How Do I Add/Remove Household Members?</a:t>
            </a:r>
          </a:p>
          <a:p>
            <a:endParaRPr lang="en-US" sz="2000" b="1">
              <a:latin typeface="Arial Unicode MS" pitchFamily="34" charset="-128"/>
              <a:ea typeface="Arial Unicode MS" pitchFamily="34" charset="-128"/>
              <a:cs typeface="Arial Unicode MS" pitchFamily="34" charset="-128"/>
            </a:endParaRPr>
          </a:p>
          <a:p>
            <a:pPr marL="288925" indent="-288925">
              <a:buFont typeface="Arial" pitchFamily="34" charset="0"/>
              <a:buChar char="•"/>
            </a:pPr>
            <a:r>
              <a:rPr lang="en-US" sz="2000">
                <a:latin typeface="Arial Unicode MS" pitchFamily="34" charset="-128"/>
                <a:ea typeface="Arial Unicode MS" pitchFamily="34" charset="-128"/>
                <a:cs typeface="Arial Unicode MS" pitchFamily="34" charset="-128"/>
              </a:rPr>
              <a:t>In order to add someone to your household, you must   get </a:t>
            </a:r>
            <a:r>
              <a:rPr lang="en-US" sz="2000" b="1" u="sng">
                <a:latin typeface="Arial Unicode MS" pitchFamily="34" charset="-128"/>
                <a:ea typeface="Arial Unicode MS" pitchFamily="34" charset="-128"/>
                <a:cs typeface="Arial Unicode MS" pitchFamily="34" charset="-128"/>
              </a:rPr>
              <a:t>written permission from FWHS and Landlord.</a:t>
            </a:r>
          </a:p>
          <a:p>
            <a:endParaRPr lang="en-US" sz="2000" b="1" u="sng">
              <a:latin typeface="Arial Unicode MS" pitchFamily="34" charset="-128"/>
              <a:ea typeface="Arial Unicode MS" pitchFamily="34" charset="-128"/>
              <a:cs typeface="Arial Unicode MS" pitchFamily="34" charset="-128"/>
            </a:endParaRPr>
          </a:p>
          <a:p>
            <a:pPr algn="ctr"/>
            <a:r>
              <a:rPr lang="en-US">
                <a:latin typeface="Arial Unicode MS" pitchFamily="34" charset="-128"/>
                <a:ea typeface="Arial Unicode MS" pitchFamily="34" charset="-128"/>
                <a:cs typeface="Arial Unicode MS" pitchFamily="34" charset="-128"/>
              </a:rPr>
              <a:t>This can be done electronically at </a:t>
            </a:r>
            <a:r>
              <a:rPr lang="en-US">
                <a:latin typeface="Arial Unicode MS" pitchFamily="34" charset="-128"/>
                <a:ea typeface="Arial Unicode MS" pitchFamily="34" charset="-128"/>
                <a:cs typeface="Arial Unicode MS" pitchFamily="34" charset="-128"/>
                <a:hlinkClick r:id="rId2"/>
              </a:rPr>
              <a:t>hcvchanges@fwhs.org</a:t>
            </a:r>
            <a:r>
              <a:rPr lang="en-US">
                <a:latin typeface="Arial Unicode MS" pitchFamily="34" charset="-128"/>
                <a:ea typeface="Arial Unicode MS" pitchFamily="34" charset="-128"/>
                <a:cs typeface="Arial Unicode MS" pitchFamily="34" charset="-128"/>
              </a:rPr>
              <a:t> </a:t>
            </a:r>
          </a:p>
          <a:p>
            <a:pPr marL="288925" indent="-288925">
              <a:buFont typeface="Arial" pitchFamily="34" charset="0"/>
              <a:buChar char="•"/>
            </a:pPr>
            <a:endParaRPr lang="en-US" sz="2000" b="1" u="sng">
              <a:latin typeface="Arial Unicode MS" pitchFamily="34" charset="-128"/>
              <a:ea typeface="Arial Unicode MS" pitchFamily="34" charset="-128"/>
              <a:cs typeface="Arial Unicode MS" pitchFamily="34" charset="-128"/>
            </a:endParaRPr>
          </a:p>
          <a:p>
            <a:pPr marL="288925" indent="-288925">
              <a:buFont typeface="Arial" pitchFamily="34" charset="0"/>
              <a:buChar char="•"/>
            </a:pPr>
            <a:r>
              <a:rPr lang="en-US" sz="2000" b="1" u="sng">
                <a:latin typeface="Arial Unicode MS" pitchFamily="34" charset="-128"/>
                <a:ea typeface="Arial Unicode MS" pitchFamily="34" charset="-128"/>
                <a:cs typeface="Arial Unicode MS" pitchFamily="34" charset="-128"/>
              </a:rPr>
              <a:t>Background checks</a:t>
            </a:r>
            <a:r>
              <a:rPr lang="en-US" sz="2000" b="1">
                <a:latin typeface="Arial Unicode MS" pitchFamily="34" charset="-128"/>
                <a:ea typeface="Arial Unicode MS" pitchFamily="34" charset="-128"/>
                <a:cs typeface="Arial Unicode MS" pitchFamily="34" charset="-128"/>
              </a:rPr>
              <a:t> </a:t>
            </a:r>
            <a:r>
              <a:rPr lang="en-US" sz="2000">
                <a:latin typeface="Arial Unicode MS" pitchFamily="34" charset="-128"/>
                <a:ea typeface="Arial Unicode MS" pitchFamily="34" charset="-128"/>
                <a:cs typeface="Arial Unicode MS" pitchFamily="34" charset="-128"/>
              </a:rPr>
              <a:t>will be completed on all household members age18 and older who will be added to the household.</a:t>
            </a:r>
          </a:p>
          <a:p>
            <a:pPr>
              <a:buFont typeface="Arial" pitchFamily="34" charset="0"/>
              <a:buChar char="•"/>
            </a:pPr>
            <a:endParaRPr lang="en-US" sz="2000">
              <a:latin typeface="Arial Unicode MS" pitchFamily="34" charset="-128"/>
              <a:ea typeface="Arial Unicode MS" pitchFamily="34" charset="-128"/>
              <a:cs typeface="Arial Unicode MS" pitchFamily="34" charset="-128"/>
            </a:endParaRPr>
          </a:p>
          <a:p>
            <a:pPr marL="288925" indent="-288925">
              <a:buFont typeface="Arial" pitchFamily="34" charset="0"/>
              <a:buChar char="•"/>
            </a:pPr>
            <a:r>
              <a:rPr lang="en-US" sz="2000">
                <a:latin typeface="Arial Unicode MS" pitchFamily="34" charset="-128"/>
                <a:ea typeface="Arial Unicode MS" pitchFamily="34" charset="-128"/>
                <a:cs typeface="Arial Unicode MS" pitchFamily="34" charset="-128"/>
              </a:rPr>
              <a:t>If adding additional minors to the household, </a:t>
            </a:r>
            <a:r>
              <a:rPr lang="en-US" sz="2000" b="1" u="sng">
                <a:latin typeface="Arial Unicode MS" pitchFamily="34" charset="-128"/>
                <a:ea typeface="Arial Unicode MS" pitchFamily="34" charset="-128"/>
                <a:cs typeface="Arial Unicode MS" pitchFamily="34" charset="-128"/>
              </a:rPr>
              <a:t>court-ordered documents, guardianship or CPS documents, etc. must be submitted</a:t>
            </a:r>
            <a:r>
              <a:rPr lang="en-US" sz="2000" b="1">
                <a:latin typeface="Arial Unicode MS" pitchFamily="34" charset="-128"/>
                <a:ea typeface="Arial Unicode MS" pitchFamily="34" charset="-128"/>
                <a:cs typeface="Arial Unicode MS" pitchFamily="34" charset="-128"/>
              </a:rPr>
              <a:t>, as required by the agency.</a:t>
            </a:r>
          </a:p>
          <a:p>
            <a:endParaRPr lang="en-US">
              <a:latin typeface="Arial Unicode MS" pitchFamily="34" charset="-128"/>
              <a:ea typeface="Arial Unicode MS" pitchFamily="34" charset="-128"/>
              <a:cs typeface="Arial Unicode MS" pitchFamily="34" charset="-128"/>
            </a:endParaRPr>
          </a:p>
          <a:p>
            <a:pPr algn="ctr"/>
            <a:r>
              <a:rPr lang="en-US">
                <a:latin typeface="Arial Unicode MS" pitchFamily="34" charset="-128"/>
                <a:ea typeface="Arial Unicode MS" pitchFamily="34" charset="-128"/>
                <a:cs typeface="Arial Unicode MS" pitchFamily="34" charset="-128"/>
              </a:rPr>
              <a:t>This can be done electronically at </a:t>
            </a:r>
            <a:r>
              <a:rPr lang="en-US">
                <a:latin typeface="Arial Unicode MS" pitchFamily="34" charset="-128"/>
                <a:ea typeface="Arial Unicode MS" pitchFamily="34" charset="-128"/>
                <a:cs typeface="Arial Unicode MS" pitchFamily="34" charset="-128"/>
                <a:hlinkClick r:id="rId2"/>
              </a:rPr>
              <a:t>hcvchanges@fwhs.org</a:t>
            </a:r>
            <a:r>
              <a:rPr lang="en-US">
                <a:latin typeface="Arial Unicode MS" pitchFamily="34" charset="-128"/>
                <a:ea typeface="Arial Unicode MS" pitchFamily="34" charset="-128"/>
                <a:cs typeface="Arial Unicode MS" pitchFamily="34" charset="-128"/>
              </a:rPr>
              <a:t> </a:t>
            </a:r>
          </a:p>
          <a:p>
            <a:pPr marL="288925" indent="-288925">
              <a:buFont typeface="Arial" pitchFamily="34" charset="0"/>
              <a:buChar char="•"/>
            </a:pPr>
            <a:endParaRPr lang="en-US" b="1" u="sng">
              <a:latin typeface="Arial Unicode MS" pitchFamily="34" charset="-128"/>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9C473276-63CB-4451-BE99-8642D9F5F701}" type="slidenum">
              <a:rPr lang="en-US" smtClean="0"/>
              <a:pPr/>
              <a:t>18</a:t>
            </a:fld>
            <a:endParaRPr lang="en-US"/>
          </a:p>
        </p:txBody>
      </p:sp>
    </p:spTree>
  </p:cSld>
  <p:clrMapOvr>
    <a:masterClrMapping/>
  </p:clrMapOvr>
  <p:transition>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a:solidFill>
                  <a:schemeClr val="accent1">
                    <a:lumMod val="40000"/>
                    <a:lumOff val="60000"/>
                  </a:schemeClr>
                </a:solidFill>
                <a:latin typeface="Arial Unicode MS" pitchFamily="34" charset="-128"/>
                <a:ea typeface="Arial Unicode MS" pitchFamily="34" charset="-128"/>
                <a:cs typeface="Arial Unicode MS" pitchFamily="34" charset="-128"/>
              </a:rPr>
              <a:t>Unauthorized Occupants</a:t>
            </a:r>
            <a:endParaRPr kumimoji="0" lang="en-US" sz="40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AutoShape 4"/>
          <p:cNvSpPr>
            <a:spLocks noChangeArrowheads="1"/>
          </p:cNvSpPr>
          <p:nvPr/>
        </p:nvSpPr>
        <p:spPr bwMode="auto">
          <a:xfrm>
            <a:off x="3810000" y="3200400"/>
            <a:ext cx="1447800" cy="1295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00000"/>
          </a:solidFill>
          <a:ln w="9525">
            <a:solidFill>
              <a:srgbClr val="000000"/>
            </a:solid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462" name="Rectangle 6"/>
          <p:cNvSpPr>
            <a:spLocks noChangeArrowheads="1"/>
          </p:cNvSpPr>
          <p:nvPr/>
        </p:nvSpPr>
        <p:spPr bwMode="auto">
          <a:xfrm>
            <a:off x="381000" y="1589158"/>
            <a:ext cx="85344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800" b="1" i="0" u="none" strike="noStrike" cap="none" spc="300" normalizeH="0" baseline="0">
                <a:ln>
                  <a:noFill/>
                </a:ln>
                <a:solidFill>
                  <a:schemeClr val="tx1"/>
                </a:solidFill>
                <a:effectLst/>
                <a:latin typeface="Stencil" pitchFamily="82" charset="0"/>
                <a:ea typeface="Calibri" pitchFamily="34" charset="0"/>
                <a:cs typeface="Times New Roman" pitchFamily="18" charset="0"/>
              </a:rPr>
              <a:t>NO UNAUTHORIZED OCCUPANTS ALLOWED</a:t>
            </a:r>
            <a:endParaRPr kumimoji="0" lang="en-US" sz="4800" b="0" i="0" u="none" strike="noStrike" cap="none" spc="300"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 name="TextBox 9"/>
          <p:cNvSpPr txBox="1"/>
          <p:nvPr/>
        </p:nvSpPr>
        <p:spPr>
          <a:xfrm>
            <a:off x="762000" y="4572000"/>
            <a:ext cx="7560823" cy="2062103"/>
          </a:xfrm>
          <a:prstGeom prst="rect">
            <a:avLst/>
          </a:prstGeom>
          <a:noFill/>
        </p:spPr>
        <p:txBody>
          <a:bodyPr wrap="square" rtlCol="0">
            <a:spAutoFit/>
          </a:bodyPr>
          <a:lstStyle/>
          <a:p>
            <a:r>
              <a:rPr lang="en-US" sz="3200" b="1" u="sng">
                <a:latin typeface="Arial Unicode MS" pitchFamily="34" charset="-128"/>
                <a:ea typeface="Arial Unicode MS" pitchFamily="34" charset="-128"/>
                <a:cs typeface="Arial Unicode MS" pitchFamily="34" charset="-128"/>
              </a:rPr>
              <a:t>No one</a:t>
            </a:r>
            <a:r>
              <a:rPr lang="en-US" sz="3200" b="1">
                <a:latin typeface="Arial Unicode MS" pitchFamily="34" charset="-128"/>
                <a:ea typeface="Arial Unicode MS" pitchFamily="34" charset="-128"/>
                <a:cs typeface="Arial Unicode MS" pitchFamily="34" charset="-128"/>
              </a:rPr>
              <a:t> </a:t>
            </a:r>
            <a:r>
              <a:rPr lang="en-US" sz="3200">
                <a:latin typeface="Arial Unicode MS" pitchFamily="34" charset="-128"/>
                <a:ea typeface="Arial Unicode MS" pitchFamily="34" charset="-128"/>
                <a:cs typeface="Arial Unicode MS" pitchFamily="34" charset="-128"/>
              </a:rPr>
              <a:t>may reside in your unit </a:t>
            </a:r>
            <a:r>
              <a:rPr lang="en-US" sz="3200" i="1" u="sng">
                <a:latin typeface="Arial Unicode MS" pitchFamily="34" charset="-128"/>
                <a:ea typeface="Arial Unicode MS" pitchFamily="34" charset="-128"/>
                <a:cs typeface="Arial Unicode MS" pitchFamily="34" charset="-128"/>
              </a:rPr>
              <a:t>or use your mailing address</a:t>
            </a:r>
            <a:r>
              <a:rPr lang="en-US" sz="3200">
                <a:latin typeface="Arial Unicode MS" pitchFamily="34" charset="-128"/>
                <a:ea typeface="Arial Unicode MS" pitchFamily="34" charset="-128"/>
                <a:cs typeface="Arial Unicode MS" pitchFamily="34" charset="-128"/>
              </a:rPr>
              <a:t>  unless they are </a:t>
            </a:r>
            <a:r>
              <a:rPr lang="en-US" sz="3200" b="1" u="sng">
                <a:latin typeface="Arial Unicode MS" pitchFamily="34" charset="-128"/>
                <a:ea typeface="Arial Unicode MS" pitchFamily="34" charset="-128"/>
                <a:cs typeface="Arial Unicode MS" pitchFamily="34" charset="-128"/>
              </a:rPr>
              <a:t>listed on your application</a:t>
            </a:r>
            <a:r>
              <a:rPr lang="en-US" sz="3200">
                <a:latin typeface="Arial Unicode MS" pitchFamily="34" charset="-128"/>
                <a:ea typeface="Arial Unicode MS" pitchFamily="34" charset="-128"/>
                <a:cs typeface="Arial Unicode MS" pitchFamily="34" charset="-128"/>
              </a:rPr>
              <a:t> with Fort Worth Housing Solutions. </a:t>
            </a:r>
          </a:p>
        </p:txBody>
      </p:sp>
      <p:sp>
        <p:nvSpPr>
          <p:cNvPr id="3" name="Slide Number Placeholder 2"/>
          <p:cNvSpPr>
            <a:spLocks noGrp="1"/>
          </p:cNvSpPr>
          <p:nvPr>
            <p:ph type="sldNum" sz="quarter" idx="12"/>
          </p:nvPr>
        </p:nvSpPr>
        <p:spPr/>
        <p:txBody>
          <a:bodyPr/>
          <a:lstStyle/>
          <a:p>
            <a:fld id="{9C473276-63CB-4451-BE99-8642D9F5F701}" type="slidenum">
              <a:rPr lang="en-US" smtClean="0"/>
              <a:pPr/>
              <a:t>19</a:t>
            </a:fld>
            <a:endParaRPr lang="en-US"/>
          </a:p>
        </p:txBody>
      </p:sp>
    </p:spTree>
    <p:extLst>
      <p:ext uri="{BB962C8B-B14F-4D97-AF65-F5344CB8AC3E}">
        <p14:creationId xmlns:p14="http://schemas.microsoft.com/office/powerpoint/2010/main" val="2553223231"/>
      </p:ext>
    </p:extLst>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200"/>
            <a:ext cx="6553200" cy="2554545"/>
          </a:xfrm>
          <a:prstGeom prst="rect">
            <a:avLst/>
          </a:prstGeom>
          <a:noFill/>
        </p:spPr>
        <p:txBody>
          <a:bodyPr wrap="square" rtlCol="0">
            <a:spAutoFit/>
          </a:bodyPr>
          <a:lstStyle/>
          <a:p>
            <a:pPr algn="ctr"/>
            <a:r>
              <a:rPr lang="en-US" sz="3200">
                <a:latin typeface="Arial Unicode MS" pitchFamily="34" charset="-128"/>
                <a:ea typeface="Arial Unicode MS" pitchFamily="34" charset="-128"/>
                <a:cs typeface="Arial Unicode MS" pitchFamily="34" charset="-128"/>
              </a:rPr>
              <a:t>Please take this time</a:t>
            </a:r>
          </a:p>
          <a:p>
            <a:pPr algn="ctr"/>
            <a:r>
              <a:rPr lang="en-US" sz="3200">
                <a:latin typeface="Arial Unicode MS" pitchFamily="34" charset="-128"/>
                <a:ea typeface="Arial Unicode MS" pitchFamily="34" charset="-128"/>
                <a:cs typeface="Arial Unicode MS" pitchFamily="34" charset="-128"/>
              </a:rPr>
              <a:t>to check your electronic device.  It will be used to show you how to access our website </a:t>
            </a:r>
            <a:r>
              <a:rPr lang="en-US" sz="3200">
                <a:latin typeface="Arial Unicode MS" pitchFamily="34" charset="-128"/>
                <a:ea typeface="Arial Unicode MS" pitchFamily="34" charset="-128"/>
                <a:cs typeface="Arial Unicode MS" pitchFamily="34" charset="-128"/>
                <a:hlinkClick r:id="rId2"/>
              </a:rPr>
              <a:t>www.fwhs.org</a:t>
            </a:r>
            <a:r>
              <a:rPr lang="en-US" sz="3200">
                <a:latin typeface="Arial Unicode MS" pitchFamily="34" charset="-128"/>
                <a:ea typeface="Arial Unicode MS" pitchFamily="34" charset="-128"/>
                <a:cs typeface="Arial Unicode MS" pitchFamily="34" charset="-128"/>
              </a:rPr>
              <a:t> to locate vital information</a:t>
            </a:r>
          </a:p>
        </p:txBody>
      </p:sp>
      <p:pic>
        <p:nvPicPr>
          <p:cNvPr id="3074" name="Picture 2" descr="http://t1.gstatic.com/images?q=tbn:ANd9GcQJhopO-RCQgev-fSqsa-69Zwk9ney31qlHidDPfOvdoZfRhYOEvHOXmZw">
            <a:hlinkClick r:id="rId3"/>
          </p:cNvPr>
          <p:cNvPicPr>
            <a:picLocks noChangeAspect="1" noChangeArrowheads="1"/>
          </p:cNvPicPr>
          <p:nvPr/>
        </p:nvPicPr>
        <p:blipFill>
          <a:blip r:embed="rId4" cstate="print"/>
          <a:srcRect/>
          <a:stretch>
            <a:fillRect/>
          </a:stretch>
        </p:blipFill>
        <p:spPr bwMode="auto">
          <a:xfrm>
            <a:off x="3276600" y="3429000"/>
            <a:ext cx="2154936" cy="3169024"/>
          </a:xfrm>
          <a:prstGeom prst="rect">
            <a:avLst/>
          </a:prstGeom>
          <a:noFill/>
        </p:spPr>
      </p:pic>
      <p:sp>
        <p:nvSpPr>
          <p:cNvPr id="3" name="Slide Number Placeholder 2"/>
          <p:cNvSpPr>
            <a:spLocks noGrp="1"/>
          </p:cNvSpPr>
          <p:nvPr>
            <p:ph type="sldNum" sz="quarter" idx="12"/>
          </p:nvPr>
        </p:nvSpPr>
        <p:spPr/>
        <p:txBody>
          <a:bodyPr/>
          <a:lstStyle/>
          <a:p>
            <a:fld id="{9C473276-63CB-4451-BE99-8642D9F5F701}" type="slidenum">
              <a:rPr lang="en-US" smtClean="0"/>
              <a:pPr/>
              <a:t>2</a:t>
            </a:fld>
            <a:endParaRPr lang="en-US"/>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2400" y="228600"/>
            <a:ext cx="8763000" cy="1048512"/>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0">
                <a:solidFill>
                  <a:schemeClr val="accent1">
                    <a:lumMod val="40000"/>
                    <a:lumOff val="60000"/>
                  </a:schemeClr>
                </a:solidFill>
                <a:latin typeface="Arial Unicode MS" pitchFamily="34" charset="-128"/>
                <a:ea typeface="Arial Unicode MS" pitchFamily="34" charset="-128"/>
                <a:cs typeface="Arial Unicode MS" pitchFamily="34" charset="-128"/>
              </a:rPr>
              <a:t>Annual Recertification Requirements</a:t>
            </a:r>
            <a:endParaRPr kumimoji="0" lang="en-US" sz="4000" b="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2133600"/>
            <a:ext cx="8229600" cy="4008120"/>
          </a:xfrm>
        </p:spPr>
        <p:txBody>
          <a:bodyPr>
            <a:noAutofit/>
          </a:bodyPr>
          <a:lstStyle/>
          <a:p>
            <a:pPr marL="112713" indent="6350">
              <a:buNone/>
            </a:pPr>
            <a:r>
              <a:rPr lang="en-US">
                <a:latin typeface="Arial Unicode MS" pitchFamily="34" charset="-128"/>
                <a:ea typeface="Arial Unicode MS" pitchFamily="34" charset="-128"/>
                <a:cs typeface="Arial Unicode MS" pitchFamily="34" charset="-128"/>
              </a:rPr>
              <a:t>I must provide FWHS with all information requested to complete my annual or interim recertification.</a:t>
            </a:r>
          </a:p>
          <a:p>
            <a:pPr marL="112713" indent="6350">
              <a:buNone/>
            </a:pPr>
            <a:endParaRPr lang="en-US">
              <a:latin typeface="Arial Unicode MS" pitchFamily="34" charset="-128"/>
              <a:ea typeface="Arial Unicode MS" pitchFamily="34" charset="-128"/>
              <a:cs typeface="Arial Unicode MS" pitchFamily="34" charset="-128"/>
            </a:endParaRPr>
          </a:p>
          <a:p>
            <a:pPr marL="112713" indent="6350">
              <a:buNone/>
            </a:pPr>
            <a:r>
              <a:rPr lang="en-US">
                <a:latin typeface="Arial Unicode MS" pitchFamily="34" charset="-128"/>
                <a:ea typeface="Arial Unicode MS" pitchFamily="34" charset="-128"/>
                <a:cs typeface="Arial Unicode MS" pitchFamily="34" charset="-128"/>
              </a:rPr>
              <a:t>Failure to complete any annual or required interim recertification may result in the withdrawal of my housing assistance.</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20</a:t>
            </a:fld>
            <a:endParaRPr lang="en-US"/>
          </a:p>
        </p:txBody>
      </p:sp>
    </p:spTree>
    <p:extLst>
      <p:ext uri="{BB962C8B-B14F-4D97-AF65-F5344CB8AC3E}">
        <p14:creationId xmlns:p14="http://schemas.microsoft.com/office/powerpoint/2010/main" val="4105102096"/>
      </p:ext>
    </p:extLst>
  </p:cSld>
  <p:clrMapOvr>
    <a:masterClrMapping/>
  </p:clrMapOvr>
  <p:transition>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28600" y="2286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algn="ctr">
              <a:defRPr/>
            </a:pPr>
            <a:r>
              <a:rPr lang="en-US" sz="3600" b="0">
                <a:solidFill>
                  <a:schemeClr val="accent1">
                    <a:lumMod val="40000"/>
                    <a:lumOff val="60000"/>
                  </a:schemeClr>
                </a:solidFill>
              </a:rPr>
              <a:t>I Will Lose My Assistance and Criminal Charges Could Be Filed If:</a:t>
            </a:r>
            <a:endParaRPr kumimoji="0" lang="en-US" sz="3600" b="0" i="0"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a:xfrm>
            <a:off x="152400" y="838200"/>
            <a:ext cx="8991600" cy="5836920"/>
          </a:xfrm>
        </p:spPr>
        <p:txBody>
          <a:bodyPr>
            <a:normAutofit fontScale="92500" lnSpcReduction="20000"/>
          </a:bodyPr>
          <a:lstStyle/>
          <a:p>
            <a:pPr algn="ctr">
              <a:buNone/>
            </a:pPr>
            <a:r>
              <a:rPr lang="en-US"/>
              <a:t>	</a:t>
            </a:r>
            <a:endParaRPr lang="en-US" sz="3000" b="1" u="sng"/>
          </a:p>
          <a:p>
            <a:pPr>
              <a:buNone/>
            </a:pPr>
            <a:endParaRPr lang="en-US" sz="2400"/>
          </a:p>
          <a:p>
            <a:pPr marL="514350" indent="-514350">
              <a:buClr>
                <a:schemeClr val="bg2">
                  <a:lumMod val="25000"/>
                </a:schemeClr>
              </a:buClr>
              <a:buFont typeface="+mj-lt"/>
              <a:buAutoNum type="arabicPeriod"/>
            </a:pPr>
            <a:r>
              <a:rPr lang="en-US" sz="2400">
                <a:latin typeface="Arial Unicode MS" pitchFamily="34" charset="-128"/>
                <a:ea typeface="Arial Unicode MS" pitchFamily="34" charset="-128"/>
                <a:cs typeface="Arial Unicode MS" pitchFamily="34" charset="-128"/>
              </a:rPr>
              <a:t>You own or have any interest in your dwelling unit.</a:t>
            </a:r>
          </a:p>
          <a:p>
            <a:pPr marL="514350" indent="-514350">
              <a:buClr>
                <a:schemeClr val="bg2">
                  <a:lumMod val="25000"/>
                </a:schemeClr>
              </a:buClr>
              <a:buFont typeface="+mj-lt"/>
              <a:buAutoNum type="arabicPeriod"/>
            </a:pPr>
            <a:endParaRPr lang="en-US" sz="2400">
              <a:latin typeface="Arial Unicode MS" pitchFamily="34" charset="-128"/>
              <a:ea typeface="Arial Unicode MS" pitchFamily="34" charset="-128"/>
              <a:cs typeface="Arial Unicode MS" pitchFamily="34" charset="-128"/>
            </a:endParaRPr>
          </a:p>
          <a:p>
            <a:pPr marL="514350" indent="-514350">
              <a:buClr>
                <a:schemeClr val="bg2">
                  <a:lumMod val="25000"/>
                </a:schemeClr>
              </a:buClr>
              <a:buFont typeface="+mj-lt"/>
              <a:buAutoNum type="arabicPeriod"/>
            </a:pPr>
            <a:r>
              <a:rPr lang="en-US" sz="2400">
                <a:latin typeface="Arial Unicode MS" pitchFamily="34" charset="-128"/>
                <a:ea typeface="Arial Unicode MS" pitchFamily="34" charset="-128"/>
                <a:cs typeface="Arial Unicode MS" pitchFamily="34" charset="-128"/>
              </a:rPr>
              <a:t>You commit fraud, bribery, or any other corrupt or criminal act in connection with the program.</a:t>
            </a:r>
          </a:p>
          <a:p>
            <a:pPr marL="514350" indent="-514350">
              <a:buClr>
                <a:schemeClr val="bg2">
                  <a:lumMod val="25000"/>
                </a:schemeClr>
              </a:buClr>
              <a:buFont typeface="+mj-lt"/>
              <a:buAutoNum type="arabicPeriod"/>
            </a:pPr>
            <a:endParaRPr lang="en-US" sz="2400">
              <a:latin typeface="Arial Unicode MS" pitchFamily="34" charset="-128"/>
              <a:ea typeface="Arial Unicode MS" pitchFamily="34" charset="-128"/>
              <a:cs typeface="Arial Unicode MS" pitchFamily="34" charset="-128"/>
            </a:endParaRPr>
          </a:p>
          <a:p>
            <a:pPr marL="514350" indent="-514350">
              <a:buClr>
                <a:schemeClr val="bg2">
                  <a:lumMod val="25000"/>
                </a:schemeClr>
              </a:buClr>
              <a:buFont typeface="+mj-lt"/>
              <a:buAutoNum type="arabicPeriod"/>
            </a:pPr>
            <a:r>
              <a:rPr lang="en-US" sz="2400">
                <a:latin typeface="Arial Unicode MS" pitchFamily="34" charset="-128"/>
                <a:ea typeface="Arial Unicode MS" pitchFamily="34" charset="-128"/>
                <a:cs typeface="Arial Unicode MS" pitchFamily="34" charset="-128"/>
              </a:rPr>
              <a:t>You fail to provide all information that is true and complete.</a:t>
            </a:r>
          </a:p>
          <a:p>
            <a:pPr marL="514350" indent="-514350">
              <a:buClr>
                <a:schemeClr val="bg2">
                  <a:lumMod val="25000"/>
                </a:schemeClr>
              </a:buClr>
              <a:buFont typeface="+mj-lt"/>
              <a:buAutoNum type="arabicPeriod"/>
            </a:pPr>
            <a:endParaRPr lang="en-US" sz="2400">
              <a:latin typeface="Arial Unicode MS" pitchFamily="34" charset="-128"/>
              <a:ea typeface="Arial Unicode MS" pitchFamily="34" charset="-128"/>
              <a:cs typeface="Arial Unicode MS" pitchFamily="34" charset="-128"/>
            </a:endParaRPr>
          </a:p>
          <a:p>
            <a:pPr marL="514350" indent="-514350">
              <a:buClr>
                <a:schemeClr val="bg2">
                  <a:lumMod val="25000"/>
                </a:schemeClr>
              </a:buClr>
              <a:buFont typeface="+mj-lt"/>
              <a:buAutoNum type="arabicPeriod"/>
            </a:pPr>
            <a:r>
              <a:rPr lang="en-US" sz="2400">
                <a:latin typeface="Arial Unicode MS" pitchFamily="34" charset="-128"/>
                <a:ea typeface="Arial Unicode MS" pitchFamily="34" charset="-128"/>
                <a:cs typeface="Arial Unicode MS" pitchFamily="34" charset="-128"/>
              </a:rPr>
              <a:t>You sublease, or let the unit or lease be assigned to someone else.</a:t>
            </a:r>
          </a:p>
          <a:p>
            <a:pPr marL="514350" indent="-514350">
              <a:buClr>
                <a:schemeClr val="bg2">
                  <a:lumMod val="25000"/>
                </a:schemeClr>
              </a:buClr>
              <a:buFont typeface="+mj-lt"/>
              <a:buAutoNum type="arabicPeriod"/>
            </a:pPr>
            <a:endParaRPr lang="en-US" sz="2400">
              <a:latin typeface="Arial Unicode MS" pitchFamily="34" charset="-128"/>
              <a:ea typeface="Arial Unicode MS" pitchFamily="34" charset="-128"/>
              <a:cs typeface="Arial Unicode MS" pitchFamily="34" charset="-128"/>
            </a:endParaRPr>
          </a:p>
          <a:p>
            <a:pPr marL="514350" indent="-514350">
              <a:buClr>
                <a:schemeClr val="bg2">
                  <a:lumMod val="25000"/>
                </a:schemeClr>
              </a:buClr>
              <a:buFont typeface="+mj-lt"/>
              <a:buAutoNum type="arabicPeriod"/>
            </a:pPr>
            <a:r>
              <a:rPr lang="en-US" sz="2400">
                <a:latin typeface="Arial Unicode MS" pitchFamily="34" charset="-128"/>
                <a:ea typeface="Arial Unicode MS" pitchFamily="34" charset="-128"/>
                <a:cs typeface="Arial Unicode MS" pitchFamily="34" charset="-128"/>
              </a:rPr>
              <a:t>You receive Housing Choice Voucher assistance while receiving </a:t>
            </a:r>
            <a:r>
              <a:rPr lang="en-US" sz="2400" u="sng">
                <a:latin typeface="Arial Unicode MS" pitchFamily="34" charset="-128"/>
                <a:ea typeface="Arial Unicode MS" pitchFamily="34" charset="-128"/>
                <a:cs typeface="Arial Unicode MS" pitchFamily="34" charset="-128"/>
              </a:rPr>
              <a:t>any</a:t>
            </a:r>
            <a:r>
              <a:rPr lang="en-US" sz="2400">
                <a:latin typeface="Arial Unicode MS" pitchFamily="34" charset="-128"/>
                <a:ea typeface="Arial Unicode MS" pitchFamily="34" charset="-128"/>
                <a:cs typeface="Arial Unicode MS" pitchFamily="34" charset="-128"/>
              </a:rPr>
              <a:t> other housing, from a FEDERAL, STATE, or LOCAL assistance program.</a:t>
            </a:r>
          </a:p>
          <a:p>
            <a:pPr marL="514350" indent="-514350">
              <a:buClr>
                <a:schemeClr val="bg2">
                  <a:lumMod val="25000"/>
                </a:schemeClr>
              </a:buClr>
              <a:buFont typeface="+mj-lt"/>
              <a:buAutoNum type="arabicPeriod"/>
            </a:pPr>
            <a:endParaRPr lang="en-US" sz="2400">
              <a:latin typeface="Arial Unicode MS" pitchFamily="34" charset="-128"/>
              <a:ea typeface="Arial Unicode MS" pitchFamily="34" charset="-128"/>
              <a:cs typeface="Arial Unicode MS" pitchFamily="34" charset="-128"/>
            </a:endParaRPr>
          </a:p>
          <a:p>
            <a:pPr marL="514350" indent="-514350">
              <a:buClr>
                <a:schemeClr val="bg2">
                  <a:lumMod val="25000"/>
                </a:schemeClr>
              </a:buClr>
              <a:buFont typeface="+mj-lt"/>
              <a:buAutoNum type="arabicPeriod"/>
            </a:pPr>
            <a:r>
              <a:rPr lang="en-US" sz="2400">
                <a:latin typeface="Arial Unicode MS" pitchFamily="34" charset="-128"/>
                <a:ea typeface="Arial Unicode MS" pitchFamily="34" charset="-128"/>
                <a:cs typeface="Arial Unicode MS" pitchFamily="34" charset="-128"/>
              </a:rPr>
              <a:t>You provide Fort Worth Housing Solutions with falsified or altered documents.</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21</a:t>
            </a:fld>
            <a:endParaRPr lang="en-US"/>
          </a:p>
        </p:txBody>
      </p:sp>
    </p:spTree>
  </p:cSld>
  <p:clrMapOvr>
    <a:masterClrMapping/>
  </p:clrMapOvr>
  <p:transition>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2514600"/>
          </a:xfrm>
        </p:spPr>
        <p:txBody>
          <a:bodyPr>
            <a:noAutofit/>
          </a:bodyPr>
          <a:lstStyle/>
          <a:p>
            <a:pPr marL="457200" lvl="1" indent="0" algn="ctr">
              <a:buNone/>
            </a:pPr>
            <a:r>
              <a:rPr lang="en-US" sz="3000">
                <a:latin typeface="Arial Unicode MS" pitchFamily="34" charset="-128"/>
                <a:ea typeface="Arial Unicode MS" pitchFamily="34" charset="-128"/>
                <a:cs typeface="Arial Unicode MS" pitchFamily="34" charset="-128"/>
              </a:rPr>
              <a:t>You may report fraudulent activity </a:t>
            </a:r>
            <a:r>
              <a:rPr lang="en-US" sz="3000" i="1">
                <a:latin typeface="Arial Unicode MS" pitchFamily="34" charset="-128"/>
                <a:ea typeface="Arial Unicode MS" pitchFamily="34" charset="-128"/>
                <a:cs typeface="Arial Unicode MS" pitchFamily="34" charset="-128"/>
              </a:rPr>
              <a:t>anonymously</a:t>
            </a:r>
            <a:r>
              <a:rPr lang="en-US" sz="3000">
                <a:latin typeface="Arial Unicode MS" pitchFamily="34" charset="-128"/>
                <a:ea typeface="Arial Unicode MS" pitchFamily="34" charset="-128"/>
                <a:cs typeface="Arial Unicode MS" pitchFamily="34" charset="-128"/>
              </a:rPr>
              <a:t> to the Fort Worth Housing Solutions.</a:t>
            </a:r>
          </a:p>
          <a:p>
            <a:pPr marL="457200" lvl="1" indent="0" algn="ctr">
              <a:buNone/>
            </a:pPr>
            <a:endParaRPr lang="en-US" sz="3000">
              <a:latin typeface="Arial Unicode MS" pitchFamily="34" charset="-128"/>
              <a:ea typeface="Arial Unicode MS" pitchFamily="34" charset="-128"/>
              <a:cs typeface="Arial Unicode MS" pitchFamily="34" charset="-128"/>
            </a:endParaRPr>
          </a:p>
          <a:p>
            <a:pPr lvl="1" algn="ctr">
              <a:buNone/>
            </a:pPr>
            <a:r>
              <a:rPr lang="en-US" sz="3600" b="1">
                <a:solidFill>
                  <a:schemeClr val="accent1">
                    <a:lumMod val="40000"/>
                    <a:lumOff val="60000"/>
                  </a:schemeClr>
                </a:solidFill>
                <a:latin typeface="Arial Unicode MS" pitchFamily="34" charset="-128"/>
                <a:ea typeface="Arial Unicode MS" pitchFamily="34" charset="-128"/>
                <a:cs typeface="Arial Unicode MS" pitchFamily="34" charset="-128"/>
              </a:rPr>
              <a:t>(817) 333-3404 or </a:t>
            </a:r>
            <a:r>
              <a:rPr lang="en-US" sz="3600" b="1">
                <a:solidFill>
                  <a:schemeClr val="accent1">
                    <a:lumMod val="40000"/>
                    <a:lumOff val="60000"/>
                  </a:schemeClr>
                </a:solidFill>
                <a:latin typeface="Arial Unicode MS" pitchFamily="34" charset="-128"/>
                <a:ea typeface="Arial Unicode MS" pitchFamily="34" charset="-128"/>
                <a:cs typeface="Arial Unicode MS" pitchFamily="34" charset="-128"/>
                <a:hlinkClick r:id="rId2"/>
              </a:rPr>
              <a:t>fraud@fwhs.org</a:t>
            </a:r>
            <a:endParaRPr lang="en-US" sz="3600" b="1">
              <a:solidFill>
                <a:schemeClr val="accent1">
                  <a:lumMod val="40000"/>
                  <a:lumOff val="60000"/>
                </a:schemeClr>
              </a:solidFill>
              <a:latin typeface="Arial Unicode MS" pitchFamily="34" charset="-128"/>
              <a:ea typeface="Arial Unicode MS" pitchFamily="34" charset="-128"/>
              <a:cs typeface="Arial Unicode MS" pitchFamily="34" charset="-128"/>
            </a:endParaRPr>
          </a:p>
          <a:p>
            <a:pPr lvl="1" algn="ctr">
              <a:buNone/>
            </a:pPr>
            <a:endParaRPr lang="en-US" sz="3600" b="1">
              <a:solidFill>
                <a:srgbClr val="00B0F0"/>
              </a:solidFill>
              <a:latin typeface="Arial Unicode MS" pitchFamily="34" charset="-128"/>
              <a:ea typeface="Arial Unicode MS" pitchFamily="34" charset="-128"/>
              <a:cs typeface="Arial Unicode MS" pitchFamily="34" charset="-128"/>
            </a:endParaRPr>
          </a:p>
        </p:txBody>
      </p:sp>
      <p:sp>
        <p:nvSpPr>
          <p:cNvPr id="4" name="Title 1"/>
          <p:cNvSpPr txBox="1">
            <a:spLocks/>
          </p:cNvSpPr>
          <p:nvPr/>
        </p:nvSpPr>
        <p:spPr>
          <a:xfrm>
            <a:off x="228600" y="1524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a:solidFill>
                  <a:schemeClr val="accent1">
                    <a:lumMod val="40000"/>
                    <a:lumOff val="60000"/>
                  </a:schemeClr>
                </a:solidFill>
                <a:latin typeface="Arial Unicode MS" pitchFamily="34" charset="-128"/>
                <a:ea typeface="Arial Unicode MS" pitchFamily="34" charset="-128"/>
                <a:cs typeface="Arial Unicode MS" pitchFamily="34" charset="-128"/>
              </a:rPr>
              <a:t>Reporting Fraud</a:t>
            </a:r>
            <a:endParaRPr kumimoji="0" lang="en-US" sz="44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pic>
        <p:nvPicPr>
          <p:cNvPr id="19464" name="Picture 8" descr="http://t0.gstatic.com/images?q=tbn:ANd9GcRcxYK0fpYaEVfcNw-IbI95eRi0d4hXV4OlpqUU7BdN8f9_wnKpzOYycQ">
            <a:hlinkClick r:id="rId3"/>
          </p:cNvPr>
          <p:cNvPicPr>
            <a:picLocks noChangeAspect="1" noChangeArrowheads="1"/>
          </p:cNvPicPr>
          <p:nvPr/>
        </p:nvPicPr>
        <p:blipFill>
          <a:blip r:embed="rId4" cstate="print"/>
          <a:srcRect/>
          <a:stretch>
            <a:fillRect/>
          </a:stretch>
        </p:blipFill>
        <p:spPr bwMode="auto">
          <a:xfrm>
            <a:off x="3505200" y="3962400"/>
            <a:ext cx="2362200" cy="2743200"/>
          </a:xfrm>
          <a:prstGeom prst="rect">
            <a:avLst/>
          </a:prstGeom>
          <a:noFill/>
        </p:spPr>
      </p:pic>
      <p:sp>
        <p:nvSpPr>
          <p:cNvPr id="2" name="Slide Number Placeholder 1"/>
          <p:cNvSpPr>
            <a:spLocks noGrp="1"/>
          </p:cNvSpPr>
          <p:nvPr>
            <p:ph type="sldNum" sz="quarter" idx="12"/>
          </p:nvPr>
        </p:nvSpPr>
        <p:spPr/>
        <p:txBody>
          <a:bodyPr/>
          <a:lstStyle/>
          <a:p>
            <a:fld id="{9C473276-63CB-4451-BE99-8642D9F5F701}" type="slidenum">
              <a:rPr lang="en-US" smtClean="0"/>
              <a:pPr/>
              <a:t>22</a:t>
            </a:fld>
            <a:endParaRPr lang="en-US"/>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8991600" cy="4625609"/>
          </a:xfrm>
        </p:spPr>
        <p:txBody>
          <a:bodyPr>
            <a:normAutofit fontScale="77500" lnSpcReduction="20000"/>
          </a:bodyPr>
          <a:lstStyle/>
          <a:p>
            <a:pPr algn="ctr">
              <a:lnSpc>
                <a:spcPct val="120000"/>
              </a:lnSpc>
              <a:buNone/>
            </a:pPr>
            <a:r>
              <a:rPr lang="en-US" sz="3600">
                <a:latin typeface="Arial Unicode MS" pitchFamily="34" charset="-128"/>
                <a:ea typeface="Arial Unicode MS" pitchFamily="34" charset="-128"/>
                <a:cs typeface="Arial Unicode MS" pitchFamily="34" charset="-128"/>
              </a:rPr>
              <a:t>You may request an </a:t>
            </a:r>
            <a:r>
              <a:rPr lang="en-US" sz="3600" b="1" u="sng">
                <a:latin typeface="Arial Unicode MS" pitchFamily="34" charset="-128"/>
                <a:ea typeface="Arial Unicode MS" pitchFamily="34" charset="-128"/>
                <a:cs typeface="Arial Unicode MS" pitchFamily="34" charset="-128"/>
              </a:rPr>
              <a:t>Informal Hearing</a:t>
            </a:r>
            <a:r>
              <a:rPr lang="en-US" sz="3600" b="1">
                <a:latin typeface="Arial Unicode MS" pitchFamily="34" charset="-128"/>
                <a:ea typeface="Arial Unicode MS" pitchFamily="34" charset="-128"/>
                <a:cs typeface="Arial Unicode MS" pitchFamily="34" charset="-128"/>
              </a:rPr>
              <a:t> </a:t>
            </a:r>
            <a:r>
              <a:rPr lang="en-US" sz="3600">
                <a:latin typeface="Arial Unicode MS" pitchFamily="34" charset="-128"/>
                <a:ea typeface="Arial Unicode MS" pitchFamily="34" charset="-128"/>
                <a:cs typeface="Arial Unicode MS" pitchFamily="34" charset="-128"/>
              </a:rPr>
              <a:t>if you receive a withdrawal letter from FWHS.</a:t>
            </a:r>
          </a:p>
          <a:p>
            <a:pPr algn="ctr">
              <a:lnSpc>
                <a:spcPct val="200000"/>
              </a:lnSpc>
              <a:buNone/>
            </a:pPr>
            <a:r>
              <a:rPr lang="en-US" sz="4000">
                <a:latin typeface="Arial Unicode MS" pitchFamily="34" charset="-128"/>
                <a:ea typeface="Arial Unicode MS" pitchFamily="34" charset="-128"/>
                <a:cs typeface="Arial Unicode MS" pitchFamily="34" charset="-128"/>
              </a:rPr>
              <a:t>When you request an Informal Hearing</a:t>
            </a:r>
            <a:r>
              <a:rPr lang="en-US" sz="4000" b="1">
                <a:latin typeface="Arial Unicode MS" pitchFamily="34" charset="-128"/>
                <a:ea typeface="Arial Unicode MS" pitchFamily="34" charset="-128"/>
                <a:cs typeface="Arial Unicode MS" pitchFamily="34" charset="-128"/>
              </a:rPr>
              <a:t>:</a:t>
            </a:r>
          </a:p>
          <a:p>
            <a:pPr marL="349250" indent="511175">
              <a:lnSpc>
                <a:spcPct val="200000"/>
              </a:lnSpc>
            </a:pPr>
            <a:r>
              <a:rPr lang="en-US" sz="3000" b="1" u="sng">
                <a:latin typeface="Arial Unicode MS" pitchFamily="34" charset="-128"/>
                <a:ea typeface="Arial Unicode MS" pitchFamily="34" charset="-128"/>
                <a:cs typeface="Arial Unicode MS" pitchFamily="34" charset="-128"/>
              </a:rPr>
              <a:t>Do not</a:t>
            </a:r>
            <a:r>
              <a:rPr lang="en-US" sz="3000" b="1">
                <a:latin typeface="Arial Unicode MS" pitchFamily="34" charset="-128"/>
                <a:ea typeface="Arial Unicode MS" pitchFamily="34" charset="-128"/>
                <a:cs typeface="Arial Unicode MS" pitchFamily="34" charset="-128"/>
              </a:rPr>
              <a:t> </a:t>
            </a:r>
            <a:r>
              <a:rPr lang="en-US" sz="3000">
                <a:latin typeface="Arial Unicode MS" pitchFamily="34" charset="-128"/>
                <a:ea typeface="Arial Unicode MS" pitchFamily="34" charset="-128"/>
                <a:cs typeface="Arial Unicode MS" pitchFamily="34" charset="-128"/>
              </a:rPr>
              <a:t>move out of the unit.</a:t>
            </a:r>
          </a:p>
          <a:p>
            <a:pPr marL="860425" indent="-511175">
              <a:lnSpc>
                <a:spcPct val="160000"/>
              </a:lnSpc>
            </a:pPr>
            <a:r>
              <a:rPr lang="en-US" sz="3000" b="1" u="sng">
                <a:latin typeface="Arial Unicode MS" pitchFamily="34" charset="-128"/>
                <a:ea typeface="Arial Unicode MS" pitchFamily="34" charset="-128"/>
                <a:cs typeface="Arial Unicode MS" pitchFamily="34" charset="-128"/>
              </a:rPr>
              <a:t>Do not</a:t>
            </a:r>
            <a:r>
              <a:rPr lang="en-US" sz="3000" b="1">
                <a:latin typeface="Arial Unicode MS" pitchFamily="34" charset="-128"/>
                <a:ea typeface="Arial Unicode MS" pitchFamily="34" charset="-128"/>
                <a:cs typeface="Arial Unicode MS" pitchFamily="34" charset="-128"/>
              </a:rPr>
              <a:t> </a:t>
            </a:r>
            <a:r>
              <a:rPr lang="en-US" sz="3000">
                <a:latin typeface="Arial Unicode MS" pitchFamily="34" charset="-128"/>
                <a:ea typeface="Arial Unicode MS" pitchFamily="34" charset="-128"/>
                <a:cs typeface="Arial Unicode MS" pitchFamily="34" charset="-128"/>
              </a:rPr>
              <a:t>stop paying your rent.</a:t>
            </a:r>
          </a:p>
          <a:p>
            <a:pPr marL="860425" indent="-511175">
              <a:lnSpc>
                <a:spcPct val="160000"/>
              </a:lnSpc>
            </a:pPr>
            <a:r>
              <a:rPr lang="en-US" sz="3000" b="1" u="sng">
                <a:latin typeface="Arial Unicode MS" pitchFamily="34" charset="-128"/>
                <a:ea typeface="Arial Unicode MS" pitchFamily="34" charset="-128"/>
                <a:cs typeface="Arial Unicode MS" pitchFamily="34" charset="-128"/>
              </a:rPr>
              <a:t>Wait for your hearing</a:t>
            </a:r>
            <a:r>
              <a:rPr lang="en-US" sz="3000" b="1">
                <a:latin typeface="Arial Unicode MS" pitchFamily="34" charset="-128"/>
                <a:ea typeface="Arial Unicode MS" pitchFamily="34" charset="-128"/>
                <a:cs typeface="Arial Unicode MS" pitchFamily="34" charset="-128"/>
              </a:rPr>
              <a:t> </a:t>
            </a:r>
            <a:r>
              <a:rPr lang="en-US" sz="3000">
                <a:latin typeface="Arial Unicode MS" pitchFamily="34" charset="-128"/>
                <a:ea typeface="Arial Unicode MS" pitchFamily="34" charset="-128"/>
                <a:cs typeface="Arial Unicode MS" pitchFamily="34" charset="-128"/>
              </a:rPr>
              <a:t>to determine any changes in your housing.</a:t>
            </a:r>
          </a:p>
          <a:p>
            <a:pPr marL="860425" indent="-511175">
              <a:lnSpc>
                <a:spcPct val="200000"/>
              </a:lnSpc>
            </a:pPr>
            <a:endParaRPr lang="en-US" sz="3000"/>
          </a:p>
        </p:txBody>
      </p:sp>
      <p:sp>
        <p:nvSpPr>
          <p:cNvPr id="5" name="Title 1"/>
          <p:cNvSpPr txBox="1">
            <a:spLocks/>
          </p:cNvSpPr>
          <p:nvPr/>
        </p:nvSpPr>
        <p:spPr>
          <a:xfrm>
            <a:off x="152400" y="152400"/>
            <a:ext cx="87630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Informal Hearings</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23</a:t>
            </a:fld>
            <a:endParaRPr lang="en-US"/>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28600" y="228600"/>
            <a:ext cx="86106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0">
                <a:solidFill>
                  <a:schemeClr val="accent1">
                    <a:lumMod val="40000"/>
                    <a:lumOff val="60000"/>
                  </a:schemeClr>
                </a:solidFill>
                <a:latin typeface="Arial Unicode MS" pitchFamily="34" charset="-128"/>
                <a:ea typeface="Arial Unicode MS" pitchFamily="34" charset="-128"/>
                <a:cs typeface="Arial Unicode MS" pitchFamily="34" charset="-128"/>
              </a:rPr>
              <a:t>Condition of Unit</a:t>
            </a:r>
            <a:endParaRPr kumimoji="0" lang="en-US" sz="4800" b="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81000" y="2057400"/>
            <a:ext cx="8229600" cy="3855720"/>
          </a:xfrm>
        </p:spPr>
        <p:txBody>
          <a:bodyPr>
            <a:noAutofit/>
          </a:bodyPr>
          <a:lstStyle/>
          <a:p>
            <a:pPr>
              <a:buNone/>
            </a:pPr>
            <a:r>
              <a:rPr lang="en-US"/>
              <a:t>	</a:t>
            </a:r>
            <a:r>
              <a:rPr lang="en-US">
                <a:latin typeface="Arial Unicode MS" pitchFamily="34" charset="-128"/>
                <a:ea typeface="Arial Unicode MS" pitchFamily="34" charset="-128"/>
                <a:cs typeface="Arial Unicode MS" pitchFamily="34" charset="-128"/>
              </a:rPr>
              <a:t>You must maintain the condition of your dwelling unit to meet annual Housing Quality Standards (HQS) requirements.</a:t>
            </a:r>
          </a:p>
          <a:p>
            <a:endParaRPr lang="en-US">
              <a:latin typeface="Arial Unicode MS" pitchFamily="34" charset="-128"/>
              <a:ea typeface="Arial Unicode MS" pitchFamily="34" charset="-128"/>
              <a:cs typeface="Arial Unicode MS" pitchFamily="34" charset="-128"/>
            </a:endParaRPr>
          </a:p>
          <a:p>
            <a:pPr>
              <a:buNone/>
            </a:pPr>
            <a:r>
              <a:rPr lang="en-US">
                <a:latin typeface="Arial Unicode MS" pitchFamily="34" charset="-128"/>
                <a:ea typeface="Arial Unicode MS" pitchFamily="34" charset="-128"/>
                <a:cs typeface="Arial Unicode MS" pitchFamily="34" charset="-128"/>
              </a:rPr>
              <a:t>	You may be charged by the landlord for any damages to the unit that are caused either by you, your family, or guests to the unit.</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24</a:t>
            </a:fld>
            <a:endParaRPr lang="en-US"/>
          </a:p>
        </p:txBody>
      </p:sp>
    </p:spTree>
    <p:extLst>
      <p:ext uri="{BB962C8B-B14F-4D97-AF65-F5344CB8AC3E}">
        <p14:creationId xmlns:p14="http://schemas.microsoft.com/office/powerpoint/2010/main" val="2315994721"/>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2.gstatic.com/images?q=tbn:ANd9GcSZThENyhtOyDzQOhE-lAyWgIjTelmGRcAUD_yfCu6RufmgwGAy73pSUQ">
            <a:hlinkClick r:id="rId2"/>
          </p:cNvPr>
          <p:cNvPicPr>
            <a:picLocks noChangeAspect="1" noChangeArrowheads="1"/>
          </p:cNvPicPr>
          <p:nvPr/>
        </p:nvPicPr>
        <p:blipFill>
          <a:blip r:embed="rId3" cstate="print"/>
          <a:srcRect/>
          <a:stretch>
            <a:fillRect/>
          </a:stretch>
        </p:blipFill>
        <p:spPr bwMode="auto">
          <a:xfrm>
            <a:off x="3514200" y="4941000"/>
            <a:ext cx="1981200" cy="1600200"/>
          </a:xfrm>
          <a:prstGeom prst="rect">
            <a:avLst/>
          </a:prstGeom>
          <a:noFill/>
        </p:spPr>
      </p:pic>
      <p:sp>
        <p:nvSpPr>
          <p:cNvPr id="4" name="Title 1"/>
          <p:cNvSpPr txBox="1">
            <a:spLocks/>
          </p:cNvSpPr>
          <p:nvPr/>
        </p:nvSpPr>
        <p:spPr>
          <a:xfrm>
            <a:off x="228600" y="108438"/>
            <a:ext cx="86106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a:ln>
                  <a:noFill/>
                </a:ln>
                <a:solidFill>
                  <a:schemeClr val="accent1">
                    <a:lumMod val="40000"/>
                    <a:lumOff val="60000"/>
                  </a:schemeClr>
                </a:solidFill>
                <a:effectLst/>
                <a:uLnTx/>
                <a:uFillTx/>
                <a:latin typeface="+mn-lt"/>
                <a:ea typeface="+mn-ea"/>
                <a:cs typeface="+mn-cs"/>
              </a:rPr>
              <a:t>Abatement</a:t>
            </a:r>
          </a:p>
        </p:txBody>
      </p:sp>
      <p:sp>
        <p:nvSpPr>
          <p:cNvPr id="5" name="Rectangle 4"/>
          <p:cNvSpPr/>
          <p:nvPr/>
        </p:nvSpPr>
        <p:spPr>
          <a:xfrm>
            <a:off x="318600" y="1280400"/>
            <a:ext cx="8382000" cy="3515899"/>
          </a:xfrm>
          <a:prstGeom prst="rect">
            <a:avLst/>
          </a:prstGeom>
          <a:solidFill>
            <a:schemeClr val="tx2">
              <a:lumMod val="50000"/>
            </a:schemeClr>
          </a:solidFill>
        </p:spPr>
        <p:txBody>
          <a:bodyPr wrap="square" lIns="91440" tIns="45720" rIns="91440" bIns="45720" anchor="t">
            <a:spAutoFit/>
          </a:bodyPr>
          <a:lstStyle/>
          <a:p>
            <a:pPr algn="ctr">
              <a:lnSpc>
                <a:spcPct val="150000"/>
              </a:lnSpc>
            </a:pPr>
            <a:r>
              <a:rPr lang="en-US" sz="4000" b="1" u="sng">
                <a:ln>
                  <a:solidFill>
                    <a:schemeClr val="accent1">
                      <a:lumMod val="75000"/>
                    </a:schemeClr>
                  </a:solidFill>
                </a:ln>
                <a:solidFill>
                  <a:srgbClr val="FFFF00"/>
                </a:solidFill>
                <a:latin typeface="Arial Unicode MS"/>
                <a:ea typeface="Arial Unicode MS"/>
                <a:cs typeface="Arial Unicode MS"/>
              </a:rPr>
              <a:t>Never stop paying your rent! </a:t>
            </a:r>
            <a:endParaRPr lang="en-US" sz="4000">
              <a:cs typeface="Calibri"/>
            </a:endParaRPr>
          </a:p>
          <a:p>
            <a:pPr algn="ctr">
              <a:lnSpc>
                <a:spcPct val="150000"/>
              </a:lnSpc>
            </a:pPr>
            <a:r>
              <a:rPr lang="en-US" sz="4000" b="1" u="sng">
                <a:ln>
                  <a:solidFill>
                    <a:srgbClr val="4F81BD">
                      <a:lumMod val="75000"/>
                    </a:srgbClr>
                  </a:solidFill>
                </a:ln>
                <a:solidFill>
                  <a:srgbClr val="FFFF00"/>
                </a:solidFill>
                <a:latin typeface="Arial Unicode MS"/>
                <a:ea typeface="Arial Unicode MS"/>
                <a:cs typeface="Arial Unicode MS"/>
              </a:rPr>
              <a:t>You are not responsible for paying FWHS portion of rent!</a:t>
            </a:r>
            <a:endParaRPr lang="en-US" sz="4000" b="1" u="sng">
              <a:ln>
                <a:solidFill>
                  <a:srgbClr val="4F81BD">
                    <a:lumMod val="75000"/>
                  </a:srgbClr>
                </a:solidFill>
              </a:ln>
              <a:solidFill>
                <a:srgbClr val="FFFF00"/>
              </a:solidFill>
              <a:latin typeface="Arial Unicode MS" pitchFamily="34" charset="-128"/>
              <a:ea typeface="Arial Unicode MS" pitchFamily="34" charset="-128"/>
              <a:cs typeface="Arial Unicode MS" pitchFamily="34" charset="-128"/>
            </a:endParaRPr>
          </a:p>
          <a:p>
            <a:pPr algn="ctr">
              <a:lnSpc>
                <a:spcPct val="150000"/>
              </a:lnSpc>
              <a:buNone/>
            </a:pPr>
            <a:r>
              <a:rPr lang="en-US" sz="3200" i="1">
                <a:solidFill>
                  <a:schemeClr val="bg1">
                    <a:lumMod val="85000"/>
                  </a:schemeClr>
                </a:solidFill>
                <a:latin typeface="Arial Unicode MS"/>
                <a:ea typeface="Arial Unicode MS"/>
                <a:cs typeface="Arial Unicode MS"/>
              </a:rPr>
              <a:t>Even if</a:t>
            </a:r>
            <a:r>
              <a:rPr lang="en-US" sz="3200">
                <a:solidFill>
                  <a:schemeClr val="bg1">
                    <a:lumMod val="85000"/>
                  </a:schemeClr>
                </a:solidFill>
                <a:latin typeface="Arial Unicode MS"/>
                <a:ea typeface="Arial Unicode MS"/>
                <a:cs typeface="Arial Unicode MS"/>
              </a:rPr>
              <a:t> </a:t>
            </a:r>
            <a:r>
              <a:rPr lang="en-US" sz="3200" i="1">
                <a:solidFill>
                  <a:schemeClr val="bg1">
                    <a:lumMod val="85000"/>
                  </a:schemeClr>
                </a:solidFill>
                <a:latin typeface="Arial Unicode MS"/>
                <a:ea typeface="Arial Unicode MS"/>
                <a:cs typeface="Arial Unicode MS"/>
              </a:rPr>
              <a:t>repairs need to be done to your unit</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25</a:t>
            </a:fld>
            <a:endParaRPr lang="en-US"/>
          </a:p>
        </p:txBody>
      </p:sp>
    </p:spTree>
    <p:extLst>
      <p:ext uri="{BB962C8B-B14F-4D97-AF65-F5344CB8AC3E}">
        <p14:creationId xmlns:p14="http://schemas.microsoft.com/office/powerpoint/2010/main" val="2207592987"/>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a:ln>
                  <a:noFill/>
                </a:ln>
                <a:solidFill>
                  <a:schemeClr val="accent1">
                    <a:lumMod val="40000"/>
                    <a:lumOff val="60000"/>
                  </a:schemeClr>
                </a:solidFill>
                <a:effectLst/>
                <a:uLnTx/>
                <a:uFillTx/>
                <a:latin typeface="+mn-lt"/>
                <a:ea typeface="+mn-ea"/>
                <a:cs typeface="+mn-cs"/>
              </a:rPr>
              <a:t>Relocation</a:t>
            </a:r>
          </a:p>
        </p:txBody>
      </p:sp>
      <p:sp>
        <p:nvSpPr>
          <p:cNvPr id="3" name="Content Placeholder 2"/>
          <p:cNvSpPr>
            <a:spLocks noGrp="1"/>
          </p:cNvSpPr>
          <p:nvPr>
            <p:ph idx="1"/>
          </p:nvPr>
        </p:nvSpPr>
        <p:spPr/>
        <p:txBody>
          <a:bodyPr>
            <a:normAutofit fontScale="85000" lnSpcReduction="10000"/>
          </a:bodyPr>
          <a:lstStyle/>
          <a:p>
            <a:pPr algn="ctr">
              <a:buNone/>
            </a:pPr>
            <a:r>
              <a:rPr lang="en-US" u="sng">
                <a:latin typeface="Arial Unicode MS" pitchFamily="34" charset="-128"/>
                <a:ea typeface="Arial Unicode MS" pitchFamily="34" charset="-128"/>
                <a:cs typeface="Arial Unicode MS" pitchFamily="34" charset="-128"/>
              </a:rPr>
              <a:t>Approval by FWHS to relocate is contingent upon the following:</a:t>
            </a:r>
          </a:p>
          <a:p>
            <a:pPr algn="ctr">
              <a:buNone/>
            </a:pPr>
            <a:endParaRPr lang="en-US" u="sng">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Not being evicted due to lease violations.</a:t>
            </a:r>
          </a:p>
          <a:p>
            <a:endParaRPr lang="en-US">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Having made restitution for any tenant-related damages for which you are responsible for.</a:t>
            </a:r>
          </a:p>
          <a:p>
            <a:endParaRPr lang="en-US">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Having provided appropriate notice to your landlord of your intent to terminate your lease.</a:t>
            </a:r>
          </a:p>
          <a:p>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26</a:t>
            </a:fld>
            <a:endParaRPr lang="en-US"/>
          </a:p>
        </p:txBody>
      </p:sp>
    </p:spTree>
    <p:extLst>
      <p:ext uri="{BB962C8B-B14F-4D97-AF65-F5344CB8AC3E}">
        <p14:creationId xmlns:p14="http://schemas.microsoft.com/office/powerpoint/2010/main" val="335095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2026920"/>
          </a:xfrm>
        </p:spPr>
        <p:txBody>
          <a:bodyPr>
            <a:normAutofit fontScale="92500" lnSpcReduction="10000"/>
          </a:bodyPr>
          <a:lstStyle/>
          <a:p>
            <a:pPr marL="438150" indent="-319088">
              <a:buNone/>
            </a:pPr>
            <a:r>
              <a:rPr lang="en-US" sz="3600"/>
              <a:t>	</a:t>
            </a:r>
            <a:r>
              <a:rPr lang="en-US" sz="3600" b="1">
                <a:latin typeface="Arial Unicode MS" pitchFamily="34" charset="-128"/>
                <a:ea typeface="Arial Unicode MS" pitchFamily="34" charset="-128"/>
                <a:cs typeface="Arial Unicode MS" pitchFamily="34" charset="-128"/>
              </a:rPr>
              <a:t>You have ten (10) business days from the date of your annual recertification letter to request to relocate, </a:t>
            </a:r>
            <a:r>
              <a:rPr lang="en-US" sz="3600" b="1" u="sng">
                <a:latin typeface="Arial Unicode MS" pitchFamily="34" charset="-128"/>
                <a:ea typeface="Arial Unicode MS" pitchFamily="34" charset="-128"/>
                <a:cs typeface="Arial Unicode MS" pitchFamily="34" charset="-128"/>
              </a:rPr>
              <a:t>in writing</a:t>
            </a:r>
            <a:r>
              <a:rPr lang="en-US" sz="3600" b="1">
                <a:latin typeface="Arial Unicode MS" pitchFamily="34" charset="-128"/>
                <a:ea typeface="Arial Unicode MS" pitchFamily="34" charset="-128"/>
                <a:cs typeface="Arial Unicode MS" pitchFamily="34" charset="-128"/>
              </a:rPr>
              <a:t>.</a:t>
            </a:r>
          </a:p>
        </p:txBody>
      </p:sp>
      <p:pic>
        <p:nvPicPr>
          <p:cNvPr id="48130" name="Picture 2" descr="http://t2.gstatic.com/images?q=tbn:ANd9GcSsoydqECu-IGpKkoSbRykvNygru-yl19_lTMJQ896-tBQSOexpGz1DyEuV">
            <a:hlinkClick r:id="rId2"/>
          </p:cNvPr>
          <p:cNvPicPr>
            <a:picLocks noChangeAspect="1" noChangeArrowheads="1"/>
          </p:cNvPicPr>
          <p:nvPr/>
        </p:nvPicPr>
        <p:blipFill>
          <a:blip r:embed="rId3" cstate="print"/>
          <a:srcRect/>
          <a:stretch>
            <a:fillRect/>
          </a:stretch>
        </p:blipFill>
        <p:spPr bwMode="auto">
          <a:xfrm>
            <a:off x="3300412" y="3124200"/>
            <a:ext cx="2238375" cy="2238375"/>
          </a:xfrm>
          <a:prstGeom prst="rect">
            <a:avLst/>
          </a:prstGeom>
          <a:noFill/>
        </p:spPr>
      </p:pic>
      <p:sp>
        <p:nvSpPr>
          <p:cNvPr id="5"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a:ln>
                  <a:noFill/>
                </a:ln>
                <a:solidFill>
                  <a:schemeClr val="accent1">
                    <a:lumMod val="40000"/>
                    <a:lumOff val="60000"/>
                  </a:schemeClr>
                </a:solidFill>
                <a:effectLst/>
                <a:uLnTx/>
                <a:uFillTx/>
                <a:latin typeface="+mn-lt"/>
                <a:ea typeface="+mn-ea"/>
                <a:cs typeface="+mn-cs"/>
              </a:rPr>
              <a:t>Relocation</a:t>
            </a:r>
          </a:p>
        </p:txBody>
      </p:sp>
      <p:pic>
        <p:nvPicPr>
          <p:cNvPr id="6" name="Picture 2" descr="http://t0.gstatic.com/images?q=tbn:ANd9GcQ5SXgfiBwVlfLuz4NZrEflUIKVTECioHssNWhGsNjcf_OrEFIUsfsmPys">
            <a:hlinkClick r:id="rId4"/>
          </p:cNvPr>
          <p:cNvPicPr>
            <a:picLocks noChangeAspect="1" noChangeArrowheads="1"/>
          </p:cNvPicPr>
          <p:nvPr/>
        </p:nvPicPr>
        <p:blipFill>
          <a:blip r:embed="rId5" cstate="print">
            <a:duotone>
              <a:schemeClr val="accent6">
                <a:shade val="45000"/>
                <a:satMod val="135000"/>
              </a:schemeClr>
              <a:prstClr val="white"/>
            </a:duotone>
            <a:lum bright="-5000"/>
          </a:blip>
          <a:stretch>
            <a:fillRect/>
          </a:stretch>
        </p:blipFill>
        <p:spPr bwMode="auto">
          <a:xfrm>
            <a:off x="6781800" y="304800"/>
            <a:ext cx="1143000" cy="906517"/>
          </a:xfrm>
          <a:prstGeom prst="rect">
            <a:avLst/>
          </a:prstGeom>
          <a:noFill/>
          <a:ln>
            <a:noFill/>
          </a:ln>
        </p:spPr>
      </p:pic>
      <p:sp>
        <p:nvSpPr>
          <p:cNvPr id="2" name="Rectangle 1"/>
          <p:cNvSpPr/>
          <p:nvPr/>
        </p:nvSpPr>
        <p:spPr>
          <a:xfrm>
            <a:off x="1981200" y="5562600"/>
            <a:ext cx="5562600" cy="830997"/>
          </a:xfrm>
          <a:prstGeom prst="rect">
            <a:avLst/>
          </a:prstGeom>
        </p:spPr>
        <p:txBody>
          <a:bodyPr wrap="square">
            <a:spAutoFit/>
          </a:bodyPr>
          <a:lstStyle/>
          <a:p>
            <a:pPr algn="ctr">
              <a:buNone/>
            </a:pPr>
            <a:r>
              <a:rPr lang="en-US" sz="2400" b="1" i="1">
                <a:latin typeface="Arial Unicode MS" pitchFamily="34" charset="-128"/>
                <a:ea typeface="Arial Unicode MS" pitchFamily="34" charset="-128"/>
                <a:cs typeface="Arial Unicode MS" pitchFamily="34" charset="-128"/>
              </a:rPr>
              <a:t>***Never move before your relocation process is approved!***</a:t>
            </a:r>
          </a:p>
        </p:txBody>
      </p:sp>
      <p:sp>
        <p:nvSpPr>
          <p:cNvPr id="4" name="Slide Number Placeholder 3"/>
          <p:cNvSpPr>
            <a:spLocks noGrp="1"/>
          </p:cNvSpPr>
          <p:nvPr>
            <p:ph type="sldNum" sz="quarter" idx="12"/>
          </p:nvPr>
        </p:nvSpPr>
        <p:spPr/>
        <p:txBody>
          <a:bodyPr/>
          <a:lstStyle/>
          <a:p>
            <a:fld id="{9C473276-63CB-4451-BE99-8642D9F5F701}" type="slidenum">
              <a:rPr lang="en-US" smtClean="0"/>
              <a:pPr/>
              <a:t>27</a:t>
            </a:fld>
            <a:endParaRPr lang="en-US"/>
          </a:p>
        </p:txBody>
      </p:sp>
    </p:spTree>
    <p:extLst>
      <p:ext uri="{BB962C8B-B14F-4D97-AF65-F5344CB8AC3E}">
        <p14:creationId xmlns:p14="http://schemas.microsoft.com/office/powerpoint/2010/main" val="2637815240"/>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28600" y="1524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a:ln>
                  <a:noFill/>
                </a:ln>
                <a:solidFill>
                  <a:schemeClr val="accent1">
                    <a:lumMod val="40000"/>
                    <a:lumOff val="60000"/>
                  </a:schemeClr>
                </a:solidFill>
                <a:effectLst/>
                <a:uLnTx/>
                <a:uFillTx/>
                <a:latin typeface="+mn-lt"/>
                <a:ea typeface="+mn-ea"/>
                <a:cs typeface="+mn-cs"/>
              </a:rPr>
              <a:t>Relocation</a:t>
            </a:r>
          </a:p>
        </p:txBody>
      </p:sp>
      <p:sp>
        <p:nvSpPr>
          <p:cNvPr id="3" name="Content Placeholder 2"/>
          <p:cNvSpPr>
            <a:spLocks noGrp="1"/>
          </p:cNvSpPr>
          <p:nvPr>
            <p:ph idx="1"/>
          </p:nvPr>
        </p:nvSpPr>
        <p:spPr>
          <a:xfrm>
            <a:off x="152400" y="1828800"/>
            <a:ext cx="8763000" cy="4617720"/>
          </a:xfrm>
        </p:spPr>
        <p:txBody>
          <a:bodyPr vert="horz" lIns="91440" tIns="45720" rIns="91440" bIns="45720" rtlCol="0" anchor="t">
            <a:normAutofit/>
          </a:bodyPr>
          <a:lstStyle/>
          <a:p>
            <a:pPr>
              <a:buNone/>
            </a:pPr>
            <a:r>
              <a:rPr lang="en-US"/>
              <a:t>	</a:t>
            </a:r>
            <a:r>
              <a:rPr lang="en-US" sz="2800">
                <a:latin typeface="Arial Unicode MS"/>
                <a:ea typeface="Arial Unicode MS"/>
                <a:cs typeface="Arial Unicode MS"/>
              </a:rPr>
              <a:t>The unit you select must PASS HQS inspection, </a:t>
            </a:r>
            <a:r>
              <a:rPr lang="en-US" sz="2800" i="1">
                <a:latin typeface="Arial Unicode MS"/>
                <a:ea typeface="Arial Unicode MS"/>
                <a:cs typeface="Arial Unicode MS"/>
              </a:rPr>
              <a:t>and</a:t>
            </a:r>
            <a:r>
              <a:rPr lang="en-US" sz="2800">
                <a:latin typeface="Arial Unicode MS"/>
                <a:ea typeface="Arial Unicode MS"/>
                <a:cs typeface="Arial Unicode MS"/>
              </a:rPr>
              <a:t> must PASS A RENT REASONABLE TEST before FWHS gives approval of the unit and activation of the contract.</a:t>
            </a:r>
          </a:p>
          <a:p>
            <a:pPr>
              <a:buNone/>
            </a:pPr>
            <a:endParaRPr lang="en-US" sz="2800">
              <a:latin typeface="Arial Unicode MS" pitchFamily="34" charset="-128"/>
              <a:ea typeface="Arial Unicode MS" pitchFamily="34" charset="-128"/>
              <a:cs typeface="Arial Unicode MS" pitchFamily="34" charset="-128"/>
            </a:endParaRPr>
          </a:p>
          <a:p>
            <a:pPr>
              <a:buNone/>
            </a:pPr>
            <a:r>
              <a:rPr lang="en-US" sz="2800">
                <a:latin typeface="Arial Unicode MS"/>
                <a:ea typeface="Arial Unicode MS"/>
                <a:cs typeface="Arial Unicode MS"/>
              </a:rPr>
              <a:t>	If you choose to move into a unit prior to receiving approval from FWHS, you will be responsible for all monies owed to the landlord.</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28</a:t>
            </a:fld>
            <a:endParaRPr lang="en-US"/>
          </a:p>
        </p:txBody>
      </p:sp>
    </p:spTree>
    <p:extLst>
      <p:ext uri="{BB962C8B-B14F-4D97-AF65-F5344CB8AC3E}">
        <p14:creationId xmlns:p14="http://schemas.microsoft.com/office/powerpoint/2010/main" val="2932058720"/>
      </p:ext>
    </p:extLst>
  </p:cSld>
  <p:clrMapOvr>
    <a:masterClrMapping/>
  </p:clrMapOvr>
  <p:transition>
    <p:whee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236720"/>
          </a:xfrm>
        </p:spPr>
        <p:txBody>
          <a:bodyPr vert="horz" lIns="91440" tIns="45720" rIns="91440" bIns="45720" rtlCol="0" anchor="t">
            <a:noAutofit/>
          </a:bodyPr>
          <a:lstStyle/>
          <a:p>
            <a:pPr marL="0" indent="0">
              <a:buNone/>
            </a:pPr>
            <a:r>
              <a:rPr lang="en-US" sz="2400" b="1"/>
              <a:t>Affordable Housing: </a:t>
            </a:r>
            <a:r>
              <a:rPr lang="en-US" sz="2400"/>
              <a:t>An online property listing service provided by FWHS but not managed by FWHS.  Access the service at </a:t>
            </a:r>
            <a:r>
              <a:rPr lang="en-US" sz="2400">
                <a:hlinkClick r:id="rId2"/>
              </a:rPr>
              <a:t>www.affordablehousing.com</a:t>
            </a:r>
            <a:r>
              <a:rPr lang="en-US" sz="2400"/>
              <a:t> (Visit our website </a:t>
            </a:r>
            <a:r>
              <a:rPr lang="en-US" sz="2400">
                <a:hlinkClick r:id="rId3"/>
              </a:rPr>
              <a:t>www.fwhs.org</a:t>
            </a:r>
            <a:r>
              <a:rPr lang="en-US" sz="2400"/>
              <a:t> for a list of our properties).</a:t>
            </a:r>
          </a:p>
          <a:p>
            <a:pPr marL="514350" indent="-514350">
              <a:buNone/>
            </a:pPr>
            <a:endParaRPr lang="en-US" sz="2400" b="1"/>
          </a:p>
          <a:p>
            <a:pPr marL="0" indent="0">
              <a:buNone/>
            </a:pPr>
            <a:r>
              <a:rPr lang="en-US" sz="2400" b="1"/>
              <a:t>FWHS clients are not limited to Affordable Housing.com: </a:t>
            </a:r>
            <a:r>
              <a:rPr lang="en-US" sz="2400"/>
              <a:t> You are encouraged to check newspaper ads, ask friends and family, and look for “FOR RENT” signs in front of houses and/or apartments.</a:t>
            </a:r>
            <a:endParaRPr lang="en-US" sz="2400">
              <a:cs typeface="Calibri"/>
            </a:endParaRPr>
          </a:p>
        </p:txBody>
      </p:sp>
      <p:sp>
        <p:nvSpPr>
          <p:cNvPr id="5" name="Title 1"/>
          <p:cNvSpPr txBox="1">
            <a:spLocks/>
          </p:cNvSpPr>
          <p:nvPr/>
        </p:nvSpPr>
        <p:spPr>
          <a:xfrm>
            <a:off x="304800" y="228600"/>
            <a:ext cx="85344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How To Find A Place</a:t>
            </a:r>
          </a:p>
        </p:txBody>
      </p:sp>
      <p:sp>
        <p:nvSpPr>
          <p:cNvPr id="2" name="Slide Number Placeholder 1"/>
          <p:cNvSpPr>
            <a:spLocks noGrp="1"/>
          </p:cNvSpPr>
          <p:nvPr>
            <p:ph type="sldNum" sz="quarter" idx="12"/>
          </p:nvPr>
        </p:nvSpPr>
        <p:spPr/>
        <p:txBody>
          <a:bodyPr/>
          <a:lstStyle/>
          <a:p>
            <a:fld id="{9C473276-63CB-4451-BE99-8642D9F5F701}" type="slidenum">
              <a:rPr lang="en-US" smtClean="0"/>
              <a:pPr/>
              <a:t>29</a:t>
            </a:fld>
            <a:endParaRPr lang="en-US"/>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Office\MEDIA\CAGCAT10\j0233018.wmf"/>
          <p:cNvPicPr>
            <a:picLocks noChangeAspect="1" noChangeArrowheads="1"/>
          </p:cNvPicPr>
          <p:nvPr/>
        </p:nvPicPr>
        <p:blipFill>
          <a:blip r:embed="rId2" cstate="print">
            <a:duotone>
              <a:schemeClr val="accent4">
                <a:shade val="45000"/>
                <a:satMod val="135000"/>
              </a:schemeClr>
              <a:prstClr val="white"/>
            </a:duotone>
          </a:blip>
          <a:stretch>
            <a:fillRect/>
          </a:stretch>
        </p:blipFill>
        <p:spPr bwMode="auto">
          <a:xfrm>
            <a:off x="6477000" y="840613"/>
            <a:ext cx="2193202" cy="2131188"/>
          </a:xfrm>
          <a:prstGeom prst="rect">
            <a:avLst/>
          </a:prstGeom>
          <a:noFill/>
          <a:ln>
            <a:noFill/>
          </a:ln>
        </p:spPr>
      </p:pic>
      <p:sp>
        <p:nvSpPr>
          <p:cNvPr id="9" name="Title 1"/>
          <p:cNvSpPr>
            <a:spLocks noGrp="1"/>
          </p:cNvSpPr>
          <p:nvPr>
            <p:ph type="title"/>
          </p:nvPr>
        </p:nvSpPr>
        <p:spPr>
          <a:xfrm>
            <a:off x="533400" y="762000"/>
            <a:ext cx="5562600" cy="1066800"/>
          </a:xfrm>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r>
              <a:rPr lang="en-US" sz="4000" b="1">
                <a:solidFill>
                  <a:schemeClr val="accent1">
                    <a:lumMod val="40000"/>
                    <a:lumOff val="60000"/>
                  </a:schemeClr>
                </a:solidFill>
                <a:latin typeface="Arial Unicode MS" pitchFamily="34" charset="-128"/>
                <a:ea typeface="Arial Unicode MS" pitchFamily="34" charset="-128"/>
                <a:cs typeface="Arial Unicode MS" pitchFamily="34" charset="-128"/>
              </a:rPr>
              <a:t>Briefing Purpose:</a:t>
            </a:r>
          </a:p>
        </p:txBody>
      </p:sp>
      <p:sp>
        <p:nvSpPr>
          <p:cNvPr id="3" name="Content Placeholder 2"/>
          <p:cNvSpPr>
            <a:spLocks noGrp="1"/>
          </p:cNvSpPr>
          <p:nvPr>
            <p:ph idx="1"/>
          </p:nvPr>
        </p:nvSpPr>
        <p:spPr>
          <a:xfrm>
            <a:off x="762000" y="2286000"/>
            <a:ext cx="6324600" cy="2057400"/>
          </a:xfrm>
        </p:spPr>
        <p:txBody>
          <a:bodyPr>
            <a:normAutofit/>
          </a:bodyPr>
          <a:lstStyle/>
          <a:p>
            <a:pPr>
              <a:lnSpc>
                <a:spcPct val="150000"/>
              </a:lnSpc>
            </a:pPr>
            <a:r>
              <a:rPr lang="en-US" sz="2400">
                <a:latin typeface="Arial Unicode MS" pitchFamily="34" charset="-128"/>
                <a:ea typeface="Arial Unicode MS" pitchFamily="34" charset="-128"/>
                <a:cs typeface="Arial Unicode MS" pitchFamily="34" charset="-128"/>
              </a:rPr>
              <a:t>To cover </a:t>
            </a:r>
            <a:r>
              <a:rPr lang="en-US" sz="2400" b="1">
                <a:latin typeface="Arial Unicode MS" pitchFamily="34" charset="-128"/>
                <a:ea typeface="Arial Unicode MS" pitchFamily="34" charset="-128"/>
                <a:cs typeface="Arial Unicode MS" pitchFamily="34" charset="-128"/>
              </a:rPr>
              <a:t>HCVP rules.</a:t>
            </a:r>
          </a:p>
          <a:p>
            <a:pPr>
              <a:lnSpc>
                <a:spcPct val="150000"/>
              </a:lnSpc>
            </a:pPr>
            <a:r>
              <a:rPr lang="en-US" sz="2400">
                <a:latin typeface="Arial Unicode MS" pitchFamily="34" charset="-128"/>
                <a:ea typeface="Arial Unicode MS" pitchFamily="34" charset="-128"/>
                <a:cs typeface="Arial Unicode MS" pitchFamily="34" charset="-128"/>
              </a:rPr>
              <a:t>To provide </a:t>
            </a:r>
            <a:r>
              <a:rPr lang="en-US" sz="2400" b="1">
                <a:latin typeface="Arial Unicode MS" pitchFamily="34" charset="-128"/>
                <a:ea typeface="Arial Unicode MS" pitchFamily="34" charset="-128"/>
                <a:cs typeface="Arial Unicode MS" pitchFamily="34" charset="-128"/>
              </a:rPr>
              <a:t>suggestions</a:t>
            </a:r>
            <a:r>
              <a:rPr lang="en-US" sz="2400">
                <a:latin typeface="Arial Unicode MS" pitchFamily="34" charset="-128"/>
                <a:ea typeface="Arial Unicode MS" pitchFamily="34" charset="-128"/>
                <a:cs typeface="Arial Unicode MS" pitchFamily="34" charset="-128"/>
              </a:rPr>
              <a:t> for housing.</a:t>
            </a:r>
          </a:p>
          <a:p>
            <a:pPr>
              <a:lnSpc>
                <a:spcPct val="150000"/>
              </a:lnSpc>
            </a:pPr>
            <a:r>
              <a:rPr lang="en-US" sz="2400">
                <a:latin typeface="Arial Unicode MS" pitchFamily="34" charset="-128"/>
                <a:ea typeface="Arial Unicode MS" pitchFamily="34" charset="-128"/>
                <a:cs typeface="Arial Unicode MS" pitchFamily="34" charset="-128"/>
              </a:rPr>
              <a:t>To issue your </a:t>
            </a:r>
            <a:r>
              <a:rPr lang="en-US" sz="2400" b="1">
                <a:latin typeface="Arial Unicode MS" pitchFamily="34" charset="-128"/>
                <a:ea typeface="Arial Unicode MS" pitchFamily="34" charset="-128"/>
                <a:cs typeface="Arial Unicode MS" pitchFamily="34" charset="-128"/>
              </a:rPr>
              <a:t>voucher.</a:t>
            </a:r>
          </a:p>
          <a:p>
            <a:pPr>
              <a:lnSpc>
                <a:spcPct val="150000"/>
              </a:lnSpc>
              <a:buNone/>
            </a:pPr>
            <a:endParaRPr lang="en-US" sz="2400">
              <a:latin typeface="Arial" pitchFamily="34" charset="0"/>
              <a:cs typeface="Arial" pitchFamily="34" charset="0"/>
            </a:endParaRPr>
          </a:p>
        </p:txBody>
      </p:sp>
      <p:pic>
        <p:nvPicPr>
          <p:cNvPr id="3075" name="Picture 3" descr="C:\Program Files\Microsoft Office\MEDIA\CAGCAT10\j0090386.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248400" y="4245947"/>
            <a:ext cx="2556925" cy="2188179"/>
          </a:xfrm>
          <a:prstGeom prst="rect">
            <a:avLst/>
          </a:prstGeom>
          <a:noFill/>
        </p:spPr>
      </p:pic>
      <p:pic>
        <p:nvPicPr>
          <p:cNvPr id="3076" name="Picture 4" descr="C:\Program Files\Microsoft Office\MEDIA\CAGCAT10\j0205462.wmf"/>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228600" y="4114800"/>
            <a:ext cx="2058202" cy="2352226"/>
          </a:xfrm>
          <a:prstGeom prst="rect">
            <a:avLst/>
          </a:prstGeom>
          <a:noFill/>
        </p:spPr>
      </p:pic>
      <p:sp>
        <p:nvSpPr>
          <p:cNvPr id="7" name="TextBox 6"/>
          <p:cNvSpPr txBox="1"/>
          <p:nvPr/>
        </p:nvSpPr>
        <p:spPr>
          <a:xfrm>
            <a:off x="2514600" y="4572000"/>
            <a:ext cx="3588483" cy="1446550"/>
          </a:xfrm>
          <a:prstGeom prst="rect">
            <a:avLst/>
          </a:prstGeom>
          <a:noFill/>
        </p:spPr>
        <p:txBody>
          <a:bodyPr wrap="square" rtlCol="0">
            <a:spAutoFit/>
          </a:bodyPr>
          <a:lstStyle/>
          <a:p>
            <a:pPr algn="ctr"/>
            <a:r>
              <a:rPr lang="en-US" sz="2200">
                <a:latin typeface="Arial Unicode MS" pitchFamily="34" charset="-128"/>
                <a:ea typeface="Arial Unicode MS" pitchFamily="34" charset="-128"/>
                <a:cs typeface="Arial Unicode MS" pitchFamily="34" charset="-128"/>
              </a:rPr>
              <a:t>When you leave the briefing today, you may </a:t>
            </a:r>
            <a:r>
              <a:rPr lang="en-US" sz="2200" b="1">
                <a:latin typeface="Arial Unicode MS" pitchFamily="34" charset="-128"/>
                <a:ea typeface="Arial Unicode MS" pitchFamily="34" charset="-128"/>
                <a:cs typeface="Arial Unicode MS" pitchFamily="34" charset="-128"/>
              </a:rPr>
              <a:t>officially </a:t>
            </a:r>
            <a:r>
              <a:rPr lang="en-US" sz="2200">
                <a:latin typeface="Arial Unicode MS" pitchFamily="34" charset="-128"/>
                <a:ea typeface="Arial Unicode MS" pitchFamily="34" charset="-128"/>
                <a:cs typeface="Arial Unicode MS" pitchFamily="34" charset="-128"/>
              </a:rPr>
              <a:t>go and search</a:t>
            </a:r>
          </a:p>
          <a:p>
            <a:pPr algn="ctr"/>
            <a:r>
              <a:rPr lang="en-US" sz="2200">
                <a:latin typeface="Arial Unicode MS" pitchFamily="34" charset="-128"/>
                <a:ea typeface="Arial Unicode MS" pitchFamily="34" charset="-128"/>
                <a:cs typeface="Arial Unicode MS" pitchFamily="34" charset="-128"/>
              </a:rPr>
              <a:t> for a place to live.</a:t>
            </a:r>
          </a:p>
        </p:txBody>
      </p:sp>
      <p:sp>
        <p:nvSpPr>
          <p:cNvPr id="8" name="Double Brace 7"/>
          <p:cNvSpPr/>
          <p:nvPr/>
        </p:nvSpPr>
        <p:spPr>
          <a:xfrm>
            <a:off x="2209800" y="4495800"/>
            <a:ext cx="4038600" cy="17526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3</a:t>
            </a:fld>
            <a:endParaRPr lang="en-US"/>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Affordable Housing </a:t>
            </a:r>
            <a:r>
              <a:rPr lang="en-US" sz="1600"/>
              <a:t>(formerly Go Section 8)</a:t>
            </a:r>
            <a:br>
              <a:rPr lang="en-US"/>
            </a:br>
            <a:r>
              <a:rPr lang="en-US"/>
              <a:t>www.affordablehousing.com</a:t>
            </a:r>
          </a:p>
        </p:txBody>
      </p:sp>
      <p:pic>
        <p:nvPicPr>
          <p:cNvPr id="19458" name="Picture 2"/>
          <p:cNvPicPr>
            <a:picLocks noChangeAspect="1" noChangeArrowheads="1"/>
          </p:cNvPicPr>
          <p:nvPr/>
        </p:nvPicPr>
        <p:blipFill>
          <a:blip r:embed="rId2" cstate="print"/>
          <a:srcRect/>
          <a:stretch>
            <a:fillRect/>
          </a:stretch>
        </p:blipFill>
        <p:spPr bwMode="auto">
          <a:xfrm>
            <a:off x="746760" y="1733550"/>
            <a:ext cx="7711440" cy="4819650"/>
          </a:xfrm>
          <a:prstGeom prst="rect">
            <a:avLst/>
          </a:prstGeom>
          <a:noFill/>
          <a:ln w="9525">
            <a:noFill/>
            <a:miter lim="800000"/>
            <a:headEnd/>
            <a:tailEnd/>
          </a:ln>
        </p:spPr>
      </p:pic>
      <p:sp>
        <p:nvSpPr>
          <p:cNvPr id="5" name="Up Arrow 4"/>
          <p:cNvSpPr/>
          <p:nvPr/>
        </p:nvSpPr>
        <p:spPr>
          <a:xfrm>
            <a:off x="2514600" y="2286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0400" y="3810000"/>
            <a:ext cx="2450030" cy="369332"/>
          </a:xfrm>
          <a:prstGeom prst="rect">
            <a:avLst/>
          </a:prstGeom>
          <a:solidFill>
            <a:schemeClr val="accent3">
              <a:lumMod val="75000"/>
            </a:schemeClr>
          </a:solidFill>
        </p:spPr>
        <p:txBody>
          <a:bodyPr wrap="none" rtlCol="0">
            <a:spAutoFit/>
          </a:bodyPr>
          <a:lstStyle/>
          <a:p>
            <a:r>
              <a:rPr lang="en-US" b="1">
                <a:solidFill>
                  <a:schemeClr val="accent1">
                    <a:lumMod val="60000"/>
                    <a:lumOff val="40000"/>
                  </a:schemeClr>
                </a:solidFill>
              </a:rPr>
              <a:t>Click on “Find Rentals”</a:t>
            </a:r>
          </a:p>
        </p:txBody>
      </p:sp>
      <p:sp>
        <p:nvSpPr>
          <p:cNvPr id="3" name="Slide Number Placeholder 2"/>
          <p:cNvSpPr>
            <a:spLocks noGrp="1"/>
          </p:cNvSpPr>
          <p:nvPr>
            <p:ph type="sldNum" sz="quarter" idx="12"/>
          </p:nvPr>
        </p:nvSpPr>
        <p:spPr/>
        <p:txBody>
          <a:bodyPr/>
          <a:lstStyle/>
          <a:p>
            <a:fld id="{9C473276-63CB-4451-BE99-8642D9F5F70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756"/>
            <a:ext cx="8229600" cy="792162"/>
          </a:xfrm>
          <a:solidFill>
            <a:schemeClr val="accent3">
              <a:lumMod val="50000"/>
            </a:schemeClr>
          </a:solidFill>
        </p:spPr>
        <p:txBody>
          <a:bodyPr>
            <a:normAutofit/>
          </a:bodyPr>
          <a:lstStyle/>
          <a:p>
            <a:r>
              <a:rPr lang="en-US">
                <a:solidFill>
                  <a:schemeClr val="bg1">
                    <a:lumMod val="85000"/>
                  </a:schemeClr>
                </a:solidFill>
              </a:rPr>
              <a:t>Affordability Calculator</a:t>
            </a:r>
            <a:endParaRPr lang="en-US"/>
          </a:p>
        </p:txBody>
      </p:sp>
      <p:sp>
        <p:nvSpPr>
          <p:cNvPr id="3" name="Content Placeholder 2"/>
          <p:cNvSpPr>
            <a:spLocks noGrp="1"/>
          </p:cNvSpPr>
          <p:nvPr>
            <p:ph idx="1"/>
          </p:nvPr>
        </p:nvSpPr>
        <p:spPr/>
        <p:txBody>
          <a:bodyPr>
            <a:normAutofit/>
          </a:bodyPr>
          <a:lstStyle/>
          <a:p>
            <a:pPr marL="0" indent="0">
              <a:buNone/>
            </a:pPr>
            <a:r>
              <a:rPr lang="en-US" sz="1200"/>
              <a:t>This calculator will allow you to quickly figure out if you can afford the housing unit you have selected.</a:t>
            </a:r>
          </a:p>
          <a:p>
            <a:pPr marL="0" indent="0">
              <a:buNone/>
            </a:pPr>
            <a:r>
              <a:rPr lang="en-US" sz="1200"/>
              <a:t>Your housing counselor will give you the forms that contain the information you’ll need for the calculator. The forms are: Your Resident Worksheet, TTP form, Payment Standards and Utility Allowance chart. </a:t>
            </a:r>
          </a:p>
        </p:txBody>
      </p:sp>
      <p:pic>
        <p:nvPicPr>
          <p:cNvPr id="6" name="Picture 5"/>
          <p:cNvPicPr>
            <a:picLocks noChangeAspect="1"/>
          </p:cNvPicPr>
          <p:nvPr/>
        </p:nvPicPr>
        <p:blipFill rotWithShape="1">
          <a:blip r:embed="rId2"/>
          <a:srcRect l="-481" t="3550" r="19231" b="27219"/>
          <a:stretch/>
        </p:blipFill>
        <p:spPr>
          <a:xfrm>
            <a:off x="419100" y="2362199"/>
            <a:ext cx="8343900" cy="3851031"/>
          </a:xfrm>
          <a:prstGeom prst="rect">
            <a:avLst/>
          </a:prstGeom>
        </p:spPr>
      </p:pic>
      <p:sp>
        <p:nvSpPr>
          <p:cNvPr id="8" name="Rectangle 7"/>
          <p:cNvSpPr/>
          <p:nvPr/>
        </p:nvSpPr>
        <p:spPr>
          <a:xfrm>
            <a:off x="2667000" y="1076980"/>
            <a:ext cx="4495800" cy="523220"/>
          </a:xfrm>
          <a:prstGeom prst="rect">
            <a:avLst/>
          </a:prstGeom>
        </p:spPr>
        <p:txBody>
          <a:bodyPr wrap="square">
            <a:spAutoFit/>
          </a:bodyPr>
          <a:lstStyle/>
          <a:p>
            <a:r>
              <a:rPr lang="en-US" sz="2800">
                <a:hlinkClick r:id="rId3"/>
              </a:rPr>
              <a:t>https://fwcalc.cvrapps.com/</a:t>
            </a:r>
            <a:r>
              <a:rPr lang="en-US" sz="2800"/>
              <a:t> </a:t>
            </a:r>
          </a:p>
        </p:txBody>
      </p:sp>
      <p:sp>
        <p:nvSpPr>
          <p:cNvPr id="4" name="Slide Number Placeholder 3"/>
          <p:cNvSpPr>
            <a:spLocks noGrp="1"/>
          </p:cNvSpPr>
          <p:nvPr>
            <p:ph type="sldNum" sz="quarter" idx="12"/>
          </p:nvPr>
        </p:nvSpPr>
        <p:spPr/>
        <p:txBody>
          <a:bodyPr/>
          <a:lstStyle/>
          <a:p>
            <a:fld id="{9C473276-63CB-4451-BE99-8642D9F5F701}" type="slidenum">
              <a:rPr lang="en-US" smtClean="0"/>
              <a:pPr/>
              <a:t>31</a:t>
            </a:fld>
            <a:endParaRPr lang="en-US"/>
          </a:p>
        </p:txBody>
      </p:sp>
    </p:spTree>
    <p:extLst>
      <p:ext uri="{BB962C8B-B14F-4D97-AF65-F5344CB8AC3E}">
        <p14:creationId xmlns:p14="http://schemas.microsoft.com/office/powerpoint/2010/main" val="290629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4696" y="284205"/>
            <a:ext cx="5407797" cy="1700790"/>
          </a:xfrm>
        </p:spPr>
        <p:txBody>
          <a:bodyPr>
            <a:normAutofit/>
          </a:bodyPr>
          <a:lstStyle/>
          <a:p>
            <a:pPr algn="ctr"/>
            <a:br>
              <a:rPr lang="en-US" sz="2400">
                <a:highlight>
                  <a:srgbClr val="808000"/>
                </a:highlight>
                <a:latin typeface="Baskerville Old Face" pitchFamily="18" charset="0"/>
              </a:rPr>
            </a:br>
            <a:br>
              <a:rPr lang="en-US" sz="1500">
                <a:latin typeface="Baskerville Old Face" pitchFamily="18" charset="0"/>
              </a:rPr>
            </a:br>
            <a:r>
              <a:rPr lang="en-US" sz="1800">
                <a:solidFill>
                  <a:srgbClr val="0070C0"/>
                </a:solidFill>
                <a:latin typeface="Baskerville Old Face" pitchFamily="18" charset="0"/>
              </a:rPr>
              <a:t>RFTA FORM</a:t>
            </a:r>
            <a:endParaRPr lang="en-US" sz="1800" i="1">
              <a:solidFill>
                <a:srgbClr val="0070C0"/>
              </a:solidFill>
              <a:latin typeface="Baskerville Old Face" pitchFamily="18" charset="0"/>
            </a:endParaRPr>
          </a:p>
        </p:txBody>
      </p:sp>
      <p:sp>
        <p:nvSpPr>
          <p:cNvPr id="6" name="Content Placeholder 5"/>
          <p:cNvSpPr>
            <a:spLocks noGrp="1"/>
          </p:cNvSpPr>
          <p:nvPr>
            <p:ph idx="1"/>
          </p:nvPr>
        </p:nvSpPr>
        <p:spPr>
          <a:xfrm>
            <a:off x="1494696" y="1984995"/>
            <a:ext cx="5407797" cy="2484530"/>
          </a:xfrm>
        </p:spPr>
        <p:txBody>
          <a:bodyPr vert="horz" lIns="68580" tIns="34290" rIns="68580" bIns="34290" rtlCol="0" anchor="t">
            <a:noAutofit/>
          </a:bodyPr>
          <a:lstStyle/>
          <a:p>
            <a:pPr indent="-191929"/>
            <a:r>
              <a:rPr lang="en-US" sz="1800"/>
              <a:t>Landlord and potential tenant must complete and sign the form, which must include but not limited to the following:</a:t>
            </a:r>
            <a:endParaRPr lang="en-US"/>
          </a:p>
          <a:p>
            <a:pPr marL="466249" lvl="1"/>
            <a:r>
              <a:rPr lang="en-US" sz="1500">
                <a:cs typeface="Lucida Sans Unicode"/>
              </a:rPr>
              <a:t>The CORRECT address of the assisted unit</a:t>
            </a:r>
          </a:p>
          <a:p>
            <a:pPr marL="466249" lvl="1"/>
            <a:r>
              <a:rPr lang="en-US" sz="1500">
                <a:cs typeface="Lucida Sans Unicode"/>
              </a:rPr>
              <a:t>The date the unit will be ready for inspection</a:t>
            </a:r>
          </a:p>
          <a:p>
            <a:pPr marL="466249" lvl="1"/>
            <a:r>
              <a:rPr lang="en-US" sz="1500">
                <a:cs typeface="Lucida Sans Unicode"/>
              </a:rPr>
              <a:t>The contract rent for the assisted unit</a:t>
            </a:r>
          </a:p>
          <a:p>
            <a:pPr marL="466249" lvl="1"/>
            <a:endParaRPr lang="en-US" sz="1500">
              <a:cs typeface="Lucida Sans Unicode"/>
            </a:endParaRPr>
          </a:p>
          <a:p>
            <a:pPr marL="294799" lvl="1" indent="0">
              <a:buNone/>
            </a:pPr>
            <a:r>
              <a:rPr lang="en-US" sz="1500">
                <a:latin typeface="Arial Unicode MS" pitchFamily="34" charset="-128"/>
                <a:ea typeface="Arial Unicode MS" pitchFamily="34" charset="-128"/>
                <a:cs typeface="Arial Unicode MS" pitchFamily="34" charset="-128"/>
              </a:rPr>
              <a:t>You must turn in a Request For Tenancy Approval (RFTA) on a unit which meets Housing Quality Standards (HQS) </a:t>
            </a:r>
            <a:r>
              <a:rPr lang="en-US" sz="1500" b="1">
                <a:latin typeface="Arial Unicode MS" pitchFamily="34" charset="-128"/>
                <a:ea typeface="Arial Unicode MS" pitchFamily="34" charset="-128"/>
                <a:cs typeface="Arial Unicode MS" pitchFamily="34" charset="-128"/>
              </a:rPr>
              <a:t>within the 60-day period.</a:t>
            </a:r>
          </a:p>
          <a:p>
            <a:pPr marL="294799" lvl="1" indent="0">
              <a:buNone/>
            </a:pPr>
            <a:endParaRPr lang="en-US" sz="1500" b="1">
              <a:latin typeface="Arial Unicode MS" pitchFamily="34" charset="-128"/>
              <a:ea typeface="Arial Unicode MS" pitchFamily="34" charset="-128"/>
              <a:cs typeface="Arial Unicode MS" pitchFamily="34" charset="-128"/>
            </a:endParaRPr>
          </a:p>
          <a:p>
            <a:r>
              <a:rPr lang="en-US" sz="1500"/>
              <a:t>The RFTA may be returned to FWHS via email at </a:t>
            </a:r>
            <a:r>
              <a:rPr lang="en-US" sz="1500">
                <a:hlinkClick r:id="rId2"/>
              </a:rPr>
              <a:t>rfta@fwhs.org</a:t>
            </a:r>
            <a:r>
              <a:rPr lang="en-US" sz="1500"/>
              <a:t> or dropped or mailed to our office at 1407 Texas Street, F.W.TX 76102</a:t>
            </a:r>
          </a:p>
          <a:p>
            <a:r>
              <a:rPr lang="en-US" sz="1500">
                <a:cs typeface="Lucida Sans Unicode"/>
              </a:rPr>
              <a:t>The RFTA must be submitted prior to the expiration of the Housing Choice Voucher</a:t>
            </a:r>
          </a:p>
        </p:txBody>
      </p:sp>
      <p:sp>
        <p:nvSpPr>
          <p:cNvPr id="4" name="Slide Number Placeholder 3"/>
          <p:cNvSpPr>
            <a:spLocks noGrp="1"/>
          </p:cNvSpPr>
          <p:nvPr>
            <p:ph type="sldNum" sz="quarter" idx="12"/>
          </p:nvPr>
        </p:nvSpPr>
        <p:spPr/>
        <p:txBody>
          <a:bodyPr/>
          <a:lstStyle/>
          <a:p>
            <a:fld id="{FE6D4B2A-CC2B-429B-BD48-5D903B40813E}" type="slidenum">
              <a:rPr lang="en-US" smtClean="0"/>
              <a:pPr/>
              <a:t>32</a:t>
            </a:fld>
            <a:endParaRPr lang="en-US"/>
          </a:p>
        </p:txBody>
      </p:sp>
      <p:sp>
        <p:nvSpPr>
          <p:cNvPr id="2" name="Title 1">
            <a:extLst>
              <a:ext uri="{FF2B5EF4-FFF2-40B4-BE49-F238E27FC236}">
                <a16:creationId xmlns:a16="http://schemas.microsoft.com/office/drawing/2014/main" id="{F913ABBF-8C7C-7CA3-7172-783B2CB9CDB0}"/>
              </a:ext>
            </a:extLst>
          </p:cNvPr>
          <p:cNvSpPr txBox="1">
            <a:spLocks/>
          </p:cNvSpPr>
          <p:nvPr/>
        </p:nvSpPr>
        <p:spPr>
          <a:xfrm>
            <a:off x="269324" y="145886"/>
            <a:ext cx="8229600" cy="9906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a:solidFill>
                  <a:schemeClr val="accent1">
                    <a:lumMod val="40000"/>
                    <a:lumOff val="60000"/>
                  </a:schemeClr>
                </a:solidFill>
              </a:rPr>
              <a:t>Request For Tenancy Approval</a:t>
            </a:r>
            <a:endPar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Tree>
    <p:extLst>
      <p:ext uri="{BB962C8B-B14F-4D97-AF65-F5344CB8AC3E}">
        <p14:creationId xmlns:p14="http://schemas.microsoft.com/office/powerpoint/2010/main" val="2172103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	</a:t>
            </a:r>
          </a:p>
        </p:txBody>
      </p:sp>
      <p:sp>
        <p:nvSpPr>
          <p:cNvPr id="3" name="Content Placeholder 2"/>
          <p:cNvSpPr>
            <a:spLocks noGrp="1"/>
          </p:cNvSpPr>
          <p:nvPr>
            <p:ph idx="1"/>
          </p:nvPr>
        </p:nvSpPr>
        <p:spPr>
          <a:xfrm>
            <a:off x="609600" y="1371600"/>
            <a:ext cx="7848600" cy="1752600"/>
          </a:xfrm>
        </p:spPr>
        <p:txBody>
          <a:bodyPr anchor="ctr">
            <a:noAutofit/>
          </a:bodyPr>
          <a:lstStyle/>
          <a:p>
            <a:endParaRPr lang="en-US" sz="2800" b="1"/>
          </a:p>
          <a:p>
            <a:pPr algn="ctr">
              <a:buNone/>
            </a:pPr>
            <a:r>
              <a:rPr lang="en-US" sz="3600" b="1" u="sng">
                <a:solidFill>
                  <a:schemeClr val="tx1">
                    <a:lumMod val="95000"/>
                    <a:lumOff val="5000"/>
                  </a:schemeClr>
                </a:solidFill>
                <a:latin typeface="Arial Unicode MS" pitchFamily="34" charset="-128"/>
                <a:ea typeface="Arial Unicode MS" pitchFamily="34" charset="-128"/>
                <a:cs typeface="Arial Unicode MS" pitchFamily="34" charset="-128"/>
              </a:rPr>
              <a:t>You</a:t>
            </a:r>
            <a:r>
              <a:rPr lang="en-US" sz="3600" b="1">
                <a:latin typeface="Arial Unicode MS" pitchFamily="34" charset="-128"/>
                <a:ea typeface="Arial Unicode MS" pitchFamily="34" charset="-128"/>
                <a:cs typeface="Arial Unicode MS" pitchFamily="34" charset="-128"/>
              </a:rPr>
              <a:t> </a:t>
            </a:r>
            <a:r>
              <a:rPr lang="en-US" sz="3600">
                <a:latin typeface="Arial Unicode MS" pitchFamily="34" charset="-128"/>
                <a:ea typeface="Arial Unicode MS" pitchFamily="34" charset="-128"/>
                <a:cs typeface="Arial Unicode MS" pitchFamily="34" charset="-128"/>
              </a:rPr>
              <a:t>are responsible for paying the Security Deposit</a:t>
            </a:r>
            <a:endParaRPr lang="en-US" b="1">
              <a:latin typeface="Arial Unicode MS" pitchFamily="34" charset="-128"/>
              <a:ea typeface="Arial Unicode MS" pitchFamily="34" charset="-128"/>
              <a:cs typeface="Arial Unicode MS" pitchFamily="34" charset="-128"/>
            </a:endParaRPr>
          </a:p>
        </p:txBody>
      </p:sp>
      <p:sp>
        <p:nvSpPr>
          <p:cNvPr id="5" name="Flowchart: Punched Tape 4"/>
          <p:cNvSpPr/>
          <p:nvPr/>
        </p:nvSpPr>
        <p:spPr>
          <a:xfrm>
            <a:off x="3543300" y="3581400"/>
            <a:ext cx="2057400" cy="838200"/>
          </a:xfrm>
          <a:prstGeom prst="flowChartPunchedTape">
            <a:avLst/>
          </a:prstGeom>
          <a:gradFill flip="none" rotWithShape="1">
            <a:gsLst>
              <a:gs pos="0">
                <a:srgbClr val="DDEBCF"/>
              </a:gs>
              <a:gs pos="50000">
                <a:srgbClr val="9CB86E"/>
              </a:gs>
              <a:gs pos="100000">
                <a:srgbClr val="156B13"/>
              </a:gs>
            </a:gsLst>
            <a:lin ang="10800000" scaled="1"/>
            <a:tileRect/>
          </a:gradFill>
          <a:ln>
            <a:gradFill>
              <a:gsLst>
                <a:gs pos="0">
                  <a:srgbClr val="DDEBCF"/>
                </a:gs>
                <a:gs pos="50000">
                  <a:srgbClr val="9CB86E"/>
                </a:gs>
                <a:gs pos="100000">
                  <a:srgbClr val="156B13"/>
                </a:gs>
              </a:gsLst>
              <a:lin ang="5400000" scaled="0"/>
            </a:gra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reezing" dir="t"/>
            </a:scene3d>
            <a:sp3d prstMaterial="metal"/>
          </a:bodyPr>
          <a:lstStyle/>
          <a:p>
            <a:pPr algn="ctr"/>
            <a:endParaRPr lang="en-US" sz="5400" b="1">
              <a:ln/>
              <a:solidFill>
                <a:srgbClr val="9ADFE8"/>
              </a:solidFill>
              <a:effectLst>
                <a:outerShdw blurRad="38100" dist="38100" dir="2700000" algn="tl">
                  <a:srgbClr val="000000">
                    <a:alpha val="43137"/>
                  </a:srgbClr>
                </a:outerShdw>
              </a:effectLst>
            </a:endParaRPr>
          </a:p>
          <a:p>
            <a:pPr algn="ctr">
              <a:spcAft>
                <a:spcPts val="600"/>
              </a:spcAft>
            </a:pPr>
            <a:r>
              <a:rPr lang="en-US" sz="6000" b="1" i="1">
                <a:ln/>
                <a:solidFill>
                  <a:srgbClr val="FFBC01"/>
                </a:solidFill>
                <a:effectLst>
                  <a:outerShdw blurRad="38100" dist="38100" dir="2700000" algn="tl">
                    <a:srgbClr val="000000">
                      <a:alpha val="43137"/>
                    </a:srgbClr>
                  </a:outerShdw>
                </a:effectLst>
              </a:rPr>
              <a:t>$</a:t>
            </a:r>
          </a:p>
          <a:p>
            <a:pPr algn="ctr"/>
            <a:endParaRPr lang="en-US" sz="5400">
              <a:solidFill>
                <a:srgbClr val="FFBC01"/>
              </a:solidFill>
              <a:effectLst>
                <a:outerShdw blurRad="38100" dist="38100" dir="2700000" algn="tl">
                  <a:srgbClr val="000000">
                    <a:alpha val="43137"/>
                  </a:srgbClr>
                </a:outerShdw>
              </a:effectLst>
            </a:endParaRPr>
          </a:p>
        </p:txBody>
      </p:sp>
      <p:sp>
        <p:nvSpPr>
          <p:cNvPr id="7" name="TextBox 6"/>
          <p:cNvSpPr txBox="1"/>
          <p:nvPr/>
        </p:nvSpPr>
        <p:spPr>
          <a:xfrm>
            <a:off x="1447800" y="4648200"/>
            <a:ext cx="6629400" cy="1384995"/>
          </a:xfrm>
          <a:prstGeom prst="rect">
            <a:avLst/>
          </a:prstGeom>
          <a:noFill/>
        </p:spPr>
        <p:txBody>
          <a:bodyPr wrap="square" rtlCol="0">
            <a:spAutoFit/>
          </a:bodyPr>
          <a:lstStyle/>
          <a:p>
            <a:pPr algn="ctr"/>
            <a:r>
              <a:rPr lang="en-US" sz="2800">
                <a:latin typeface="Arial Unicode MS" pitchFamily="34" charset="-128"/>
                <a:ea typeface="Arial Unicode MS" pitchFamily="34" charset="-128"/>
                <a:cs typeface="Arial Unicode MS" pitchFamily="34" charset="-128"/>
              </a:rPr>
              <a:t>If the landlord allows  you to pay on a monthly basis until paid in full, </a:t>
            </a:r>
            <a:r>
              <a:rPr lang="en-US" sz="2800" i="1">
                <a:latin typeface="Arial Unicode MS" pitchFamily="34" charset="-128"/>
                <a:ea typeface="Arial Unicode MS" pitchFamily="34" charset="-128"/>
                <a:cs typeface="Arial Unicode MS" pitchFamily="34" charset="-128"/>
              </a:rPr>
              <a:t>please</a:t>
            </a:r>
            <a:r>
              <a:rPr lang="en-US" sz="2800">
                <a:latin typeface="Arial Unicode MS" pitchFamily="34" charset="-128"/>
                <a:ea typeface="Arial Unicode MS" pitchFamily="34" charset="-128"/>
                <a:cs typeface="Arial Unicode MS" pitchFamily="34" charset="-128"/>
              </a:rPr>
              <a:t> make sure you fulfill your obligations.</a:t>
            </a:r>
          </a:p>
        </p:txBody>
      </p:sp>
      <p:sp>
        <p:nvSpPr>
          <p:cNvPr id="8" name="Title 1"/>
          <p:cNvSpPr txBox="1">
            <a:spLocks/>
          </p:cNvSpPr>
          <p:nvPr/>
        </p:nvSpPr>
        <p:spPr>
          <a:xfrm>
            <a:off x="457200" y="304800"/>
            <a:ext cx="8229600" cy="9906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Security Deposit Tips</a:t>
            </a:r>
          </a:p>
        </p:txBody>
      </p:sp>
      <p:sp>
        <p:nvSpPr>
          <p:cNvPr id="4" name="Slide Number Placeholder 3"/>
          <p:cNvSpPr>
            <a:spLocks noGrp="1"/>
          </p:cNvSpPr>
          <p:nvPr>
            <p:ph type="sldNum" sz="quarter" idx="12"/>
          </p:nvPr>
        </p:nvSpPr>
        <p:spPr/>
        <p:txBody>
          <a:bodyPr/>
          <a:lstStyle/>
          <a:p>
            <a:fld id="{9C473276-63CB-4451-BE99-8642D9F5F701}" type="slidenum">
              <a:rPr lang="en-US" smtClean="0"/>
              <a:pPr/>
              <a:t>33</a:t>
            </a:fld>
            <a:endParaRPr lang="en-US"/>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1415" y="333632"/>
            <a:ext cx="5407795" cy="1672020"/>
          </a:xfrm>
        </p:spPr>
        <p:txBody>
          <a:bodyPr vert="horz" lIns="68580" tIns="34290" rIns="68580" bIns="34290" rtlCol="0" anchor="ctr">
            <a:normAutofit/>
            <a:scene3d>
              <a:camera prst="orthographicFront"/>
              <a:lightRig rig="soft" dir="t"/>
            </a:scene3d>
            <a:sp3d prstMaterial="softEdge">
              <a:bevelT w="25400" h="25400"/>
            </a:sp3d>
          </a:bodyPr>
          <a:lstStyle/>
          <a:p>
            <a:pPr algn="ctr"/>
            <a:r>
              <a:rPr lang="en-US" sz="2800">
                <a:highlight>
                  <a:srgbClr val="77943C"/>
                </a:highlight>
                <a:latin typeface="Arial Rounded MT Bold" panose="020F0704030504030204" pitchFamily="34" charset="0"/>
              </a:rPr>
              <a:t>REQUEST FOR TENANCY APPROVAL</a:t>
            </a:r>
            <a:br>
              <a:rPr lang="en-US" sz="1500">
                <a:highlight>
                  <a:srgbClr val="77943C"/>
                </a:highlight>
                <a:latin typeface="Arial Rounded MT Bold" panose="020F0704030504030204" pitchFamily="34" charset="0"/>
              </a:rPr>
            </a:br>
            <a:r>
              <a:rPr lang="en-US" sz="1800">
                <a:solidFill>
                  <a:srgbClr val="0070C0"/>
                </a:solidFill>
                <a:latin typeface="Arial Rounded MT Bold" panose="020F0704030504030204" pitchFamily="34" charset="0"/>
              </a:rPr>
              <a:t>RFTA FORM</a:t>
            </a:r>
            <a:endParaRPr lang="en-US" sz="1800" i="1">
              <a:solidFill>
                <a:srgbClr val="0070C0"/>
              </a:solidFill>
              <a:latin typeface="Arial Rounded MT Bold" panose="020F0704030504030204" pitchFamily="34" charset="0"/>
            </a:endParaRPr>
          </a:p>
        </p:txBody>
      </p:sp>
      <p:sp>
        <p:nvSpPr>
          <p:cNvPr id="5" name="Text Placeholder 4">
            <a:extLst>
              <a:ext uri="{FF2B5EF4-FFF2-40B4-BE49-F238E27FC236}">
                <a16:creationId xmlns:a16="http://schemas.microsoft.com/office/drawing/2014/main" id="{48C61780-6CDB-68A0-5714-BDA34270DEF8}"/>
              </a:ext>
            </a:extLst>
          </p:cNvPr>
          <p:cNvSpPr>
            <a:spLocks noGrp="1"/>
          </p:cNvSpPr>
          <p:nvPr>
            <p:ph type="body" sz="half" idx="2"/>
          </p:nvPr>
        </p:nvSpPr>
        <p:spPr>
          <a:xfrm>
            <a:off x="629841" y="2087360"/>
            <a:ext cx="4081307" cy="2964996"/>
          </a:xfrm>
        </p:spPr>
        <p:txBody>
          <a:bodyPr vert="horz" lIns="91440" tIns="45720" rIns="91440" bIns="45720" rtlCol="0" anchor="t">
            <a:normAutofit/>
          </a:bodyPr>
          <a:lstStyle/>
          <a:p>
            <a:r>
              <a:rPr lang="en-US"/>
              <a:t>-List the full correct address of the unit</a:t>
            </a:r>
          </a:p>
          <a:p>
            <a:r>
              <a:rPr lang="en-US"/>
              <a:t>-Specify who will be responsible for utilities, as well as the stove and refrigerator</a:t>
            </a:r>
            <a:endParaRPr lang="en-US">
              <a:cs typeface="Calibri"/>
            </a:endParaRPr>
          </a:p>
          <a:p>
            <a:r>
              <a:rPr lang="en-US"/>
              <a:t>-State the date the unit will be ready for inspection</a:t>
            </a:r>
            <a:endParaRPr lang="en-US">
              <a:cs typeface="Calibri"/>
            </a:endParaRPr>
          </a:p>
          <a:p>
            <a:r>
              <a:rPr lang="en-US"/>
              <a:t>-</a:t>
            </a:r>
            <a:r>
              <a:rPr lang="en-US">
                <a:effectLst/>
                <a:ea typeface="Calibri" panose="020F0502020204030204" pitchFamily="34" charset="0"/>
                <a:cs typeface="Times New Roman"/>
              </a:rPr>
              <a:t>Landlord/Tenant, please follow up with the lease up team for status of your RFTA after submission please allow them to verify if tenant qualifies for unit, if tenant does qualify an Inspector will follow up with landlord to schedule an initial inspection 48 hours after receiving completed packet.</a:t>
            </a:r>
            <a:r>
              <a:rPr lang="en-US">
                <a:ea typeface="Calibri" panose="020F0502020204030204" pitchFamily="34" charset="0"/>
                <a:cs typeface="Times New Roman"/>
              </a:rPr>
              <a:t> </a:t>
            </a:r>
          </a:p>
          <a:p>
            <a:endParaRPr lang="en-US" sz="900">
              <a:latin typeface="Amasis MT Pro Medium" panose="02040604050005020304" pitchFamily="18" charset="0"/>
              <a:ea typeface="Calibri" panose="020F0502020204030204" pitchFamily="34" charset="0"/>
              <a:cs typeface="Times New Roman" panose="02020603050405020304" pitchFamily="18" charset="0"/>
            </a:endParaRPr>
          </a:p>
          <a:p>
            <a:r>
              <a:rPr lang="en-US" sz="1050">
                <a:latin typeface="Arial Nova"/>
                <a:ea typeface="Calibri" panose="020F0502020204030204" pitchFamily="34" charset="0"/>
              </a:rPr>
              <a:t>LEASE UP TEAM: </a:t>
            </a:r>
            <a:r>
              <a:rPr lang="en-US" sz="1050">
                <a:latin typeface="Arial Nova"/>
                <a:ea typeface="Calibri" panose="020F0502020204030204" pitchFamily="34" charset="0"/>
                <a:hlinkClick r:id="rId3"/>
              </a:rPr>
              <a:t>Leaseupteam@fwhs.org</a:t>
            </a:r>
            <a:r>
              <a:rPr lang="en-US" sz="1050">
                <a:latin typeface="Arial Nova"/>
                <a:ea typeface="Calibri" panose="020F0502020204030204" pitchFamily="34" charset="0"/>
              </a:rPr>
              <a:t> </a:t>
            </a:r>
            <a:endParaRPr lang="en-US" sz="1050">
              <a:latin typeface="Arial Nova" panose="020B0504020202020204" pitchFamily="34" charset="0"/>
              <a:ea typeface="Calibri" panose="020F0502020204030204" pitchFamily="34" charset="0"/>
            </a:endParaRPr>
          </a:p>
          <a:p>
            <a:pPr>
              <a:spcBef>
                <a:spcPts val="0"/>
              </a:spcBef>
            </a:pPr>
            <a:endParaRPr lang="en-US" sz="1050">
              <a:latin typeface="Calibri" panose="020F0502020204030204" pitchFamily="34" charset="0"/>
              <a:ea typeface="Calibri" panose="020F0502020204030204" pitchFamily="34" charset="0"/>
            </a:endParaRPr>
          </a:p>
          <a:p>
            <a:endParaRPr lang="en-US">
              <a:latin typeface="Calibri"/>
              <a:cs typeface="Calibri"/>
            </a:endParaRPr>
          </a:p>
          <a:p>
            <a:endParaRPr lang="en-US"/>
          </a:p>
          <a:p>
            <a:endParaRPr lang="en-US"/>
          </a:p>
          <a:p>
            <a:endParaRPr lang="en-US"/>
          </a:p>
        </p:txBody>
      </p:sp>
      <p:sp>
        <p:nvSpPr>
          <p:cNvPr id="4" name="Slide Number Placeholder 3"/>
          <p:cNvSpPr>
            <a:spLocks noGrp="1"/>
          </p:cNvSpPr>
          <p:nvPr>
            <p:ph type="sldNum" sz="quarter" idx="12"/>
          </p:nvPr>
        </p:nvSpPr>
        <p:spPr/>
        <p:txBody>
          <a:bodyPr/>
          <a:lstStyle/>
          <a:p>
            <a:fld id="{FE6D4B2A-CC2B-429B-BD48-5D903B40813E}" type="slidenum">
              <a:rPr lang="en-US" smtClean="0"/>
              <a:pPr/>
              <a:t>34</a:t>
            </a:fld>
            <a:endParaRPr lang="en-US"/>
          </a:p>
        </p:txBody>
      </p:sp>
      <p:sp>
        <p:nvSpPr>
          <p:cNvPr id="16" name="TextBox 15"/>
          <p:cNvSpPr txBox="1"/>
          <p:nvPr/>
        </p:nvSpPr>
        <p:spPr>
          <a:xfrm>
            <a:off x="2800350" y="1543051"/>
            <a:ext cx="1143000" cy="196208"/>
          </a:xfrm>
          <a:prstGeom prst="rect">
            <a:avLst/>
          </a:prstGeom>
          <a:noFill/>
        </p:spPr>
        <p:txBody>
          <a:bodyPr wrap="square" lIns="68580" tIns="34290" rIns="68580" bIns="34290" rtlCol="0" anchor="t">
            <a:spAutoFit/>
          </a:bodyPr>
          <a:lstStyle/>
          <a:p>
            <a:endParaRPr lang="en-US" sz="825"/>
          </a:p>
        </p:txBody>
      </p:sp>
      <p:sp>
        <p:nvSpPr>
          <p:cNvPr id="26" name="TextBox 25"/>
          <p:cNvSpPr txBox="1"/>
          <p:nvPr/>
        </p:nvSpPr>
        <p:spPr>
          <a:xfrm>
            <a:off x="6632844" y="2736316"/>
            <a:ext cx="800099" cy="196208"/>
          </a:xfrm>
          <a:prstGeom prst="rect">
            <a:avLst/>
          </a:prstGeom>
          <a:noFill/>
        </p:spPr>
        <p:txBody>
          <a:bodyPr wrap="square" lIns="68580" tIns="34290" rIns="68580" bIns="34290" rtlCol="0" anchor="t">
            <a:spAutoFit/>
          </a:bodyPr>
          <a:lstStyle/>
          <a:p>
            <a:endParaRPr lang="en-US" sz="825"/>
          </a:p>
        </p:txBody>
      </p:sp>
      <p:sp>
        <p:nvSpPr>
          <p:cNvPr id="32" name="TextBox 31"/>
          <p:cNvSpPr txBox="1"/>
          <p:nvPr/>
        </p:nvSpPr>
        <p:spPr>
          <a:xfrm>
            <a:off x="2171702" y="2228851"/>
            <a:ext cx="1543049" cy="196208"/>
          </a:xfrm>
          <a:prstGeom prst="rect">
            <a:avLst/>
          </a:prstGeom>
          <a:noFill/>
        </p:spPr>
        <p:txBody>
          <a:bodyPr wrap="square" lIns="68580" tIns="34290" rIns="68580" bIns="34290" rtlCol="0" anchor="t">
            <a:spAutoFit/>
          </a:bodyPr>
          <a:lstStyle/>
          <a:p>
            <a:endParaRPr lang="en-US" sz="825"/>
          </a:p>
        </p:txBody>
      </p:sp>
      <p:graphicFrame>
        <p:nvGraphicFramePr>
          <p:cNvPr id="17410" name="Object 2"/>
          <p:cNvGraphicFramePr>
            <a:graphicFrameLocks noChangeAspect="1"/>
          </p:cNvGraphicFramePr>
          <p:nvPr>
            <p:extLst>
              <p:ext uri="{D42A27DB-BD31-4B8C-83A1-F6EECF244321}">
                <p14:modId xmlns:p14="http://schemas.microsoft.com/office/powerpoint/2010/main" val="2875550889"/>
              </p:ext>
            </p:extLst>
          </p:nvPr>
        </p:nvGraphicFramePr>
        <p:xfrm>
          <a:off x="5139369" y="1469628"/>
          <a:ext cx="2637162" cy="4477279"/>
        </p:xfrm>
        <a:graphic>
          <a:graphicData uri="http://schemas.openxmlformats.org/presentationml/2006/ole">
            <mc:AlternateContent xmlns:mc="http://schemas.openxmlformats.org/markup-compatibility/2006">
              <mc:Choice xmlns:v="urn:schemas-microsoft-com:vml" Requires="v">
                <p:oleObj name="Acrobat Document" r:id="rId4" imgW="7776720" imgH="12787200" progId="AcroExch.Document.DC">
                  <p:embed/>
                </p:oleObj>
              </mc:Choice>
              <mc:Fallback>
                <p:oleObj name="Acrobat Document" r:id="rId4" imgW="7776720" imgH="12787200" progId="AcroExch.Document.DC">
                  <p:embed/>
                  <p:pic>
                    <p:nvPicPr>
                      <p:cNvPr id="174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369" y="1469628"/>
                        <a:ext cx="2637162" cy="4477279"/>
                      </a:xfrm>
                      <a:prstGeom prst="rect">
                        <a:avLst/>
                      </a:prstGeom>
                      <a:noFill/>
                      <a:ln>
                        <a:noFill/>
                      </a:ln>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0CA45846-988F-B52F-B82D-BAE9E0AC3977}"/>
                  </a:ext>
                </a:extLst>
              </p14:cNvPr>
              <p14:cNvContentPartPr/>
              <p14:nvPr/>
            </p14:nvContentPartPr>
            <p14:xfrm>
              <a:off x="6609386" y="5031115"/>
              <a:ext cx="994680" cy="27540"/>
            </p14:xfrm>
          </p:contentPart>
        </mc:Choice>
        <mc:Fallback xmlns="">
          <p:pic>
            <p:nvPicPr>
              <p:cNvPr id="2" name="Ink 1">
                <a:extLst>
                  <a:ext uri="{FF2B5EF4-FFF2-40B4-BE49-F238E27FC236}">
                    <a16:creationId xmlns:a16="http://schemas.microsoft.com/office/drawing/2014/main" id="{0CA45846-988F-B52F-B82D-BAE9E0AC3977}"/>
                  </a:ext>
                </a:extLst>
              </p:cNvPr>
              <p:cNvPicPr/>
              <p:nvPr/>
            </p:nvPicPr>
            <p:blipFill>
              <a:blip r:embed="rId7"/>
              <a:stretch>
                <a:fillRect/>
              </a:stretch>
            </p:blipFill>
            <p:spPr>
              <a:xfrm>
                <a:off x="6555386" y="4923816"/>
                <a:ext cx="1102320" cy="2417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21F8BB8-E5DF-0ABB-ABEF-452E2F0F011A}"/>
                  </a:ext>
                </a:extLst>
              </p14:cNvPr>
              <p14:cNvContentPartPr/>
              <p14:nvPr/>
            </p14:nvContentPartPr>
            <p14:xfrm>
              <a:off x="6615596" y="5160445"/>
              <a:ext cx="977400" cy="49950"/>
            </p14:xfrm>
          </p:contentPart>
        </mc:Choice>
        <mc:Fallback xmlns="">
          <p:pic>
            <p:nvPicPr>
              <p:cNvPr id="6" name="Ink 5">
                <a:extLst>
                  <a:ext uri="{FF2B5EF4-FFF2-40B4-BE49-F238E27FC236}">
                    <a16:creationId xmlns:a16="http://schemas.microsoft.com/office/drawing/2014/main" id="{521F8BB8-E5DF-0ABB-ABEF-452E2F0F011A}"/>
                  </a:ext>
                </a:extLst>
              </p:cNvPr>
              <p:cNvPicPr/>
              <p:nvPr/>
            </p:nvPicPr>
            <p:blipFill>
              <a:blip r:embed="rId9"/>
              <a:stretch>
                <a:fillRect/>
              </a:stretch>
            </p:blipFill>
            <p:spPr>
              <a:xfrm>
                <a:off x="6561596" y="5052639"/>
                <a:ext cx="1085040" cy="26520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3439693-2505-D516-71C2-A04E155EF773}"/>
                  </a:ext>
                </a:extLst>
              </p14:cNvPr>
              <p14:cNvContentPartPr/>
              <p14:nvPr/>
            </p14:nvContentPartPr>
            <p14:xfrm>
              <a:off x="6573476" y="4942015"/>
              <a:ext cx="1047870" cy="870210"/>
            </p14:xfrm>
          </p:contentPart>
        </mc:Choice>
        <mc:Fallback xmlns="">
          <p:pic>
            <p:nvPicPr>
              <p:cNvPr id="7" name="Ink 6">
                <a:extLst>
                  <a:ext uri="{FF2B5EF4-FFF2-40B4-BE49-F238E27FC236}">
                    <a16:creationId xmlns:a16="http://schemas.microsoft.com/office/drawing/2014/main" id="{93439693-2505-D516-71C2-A04E155EF773}"/>
                  </a:ext>
                </a:extLst>
              </p:cNvPr>
              <p:cNvPicPr/>
              <p:nvPr/>
            </p:nvPicPr>
            <p:blipFill>
              <a:blip r:embed="rId11"/>
              <a:stretch>
                <a:fillRect/>
              </a:stretch>
            </p:blipFill>
            <p:spPr>
              <a:xfrm>
                <a:off x="6519481" y="4834048"/>
                <a:ext cx="1155501" cy="1085783"/>
              </a:xfrm>
              <a:prstGeom prst="rect">
                <a:avLst/>
              </a:prstGeom>
            </p:spPr>
          </p:pic>
        </mc:Fallback>
      </mc:AlternateContent>
      <p:sp>
        <p:nvSpPr>
          <p:cNvPr id="8" name="Arrow: Right 7">
            <a:extLst>
              <a:ext uri="{FF2B5EF4-FFF2-40B4-BE49-F238E27FC236}">
                <a16:creationId xmlns:a16="http://schemas.microsoft.com/office/drawing/2014/main" id="{F648EF3A-B975-5A57-9BCA-7149B648FF0F}"/>
              </a:ext>
            </a:extLst>
          </p:cNvPr>
          <p:cNvSpPr/>
          <p:nvPr/>
        </p:nvSpPr>
        <p:spPr>
          <a:xfrm flipH="1">
            <a:off x="7818650" y="4919790"/>
            <a:ext cx="552839"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ln w="0"/>
              <a:solidFill>
                <a:schemeClr val="tx1"/>
              </a:solidFill>
              <a:effectLst>
                <a:outerShdw blurRad="38100" dist="19050" dir="2700000" algn="tl" rotWithShape="0">
                  <a:schemeClr val="dk1">
                    <a:alpha val="40000"/>
                  </a:schemeClr>
                </a:outerShdw>
              </a:effectLst>
            </a:endParaRPr>
          </a:p>
        </p:txBody>
      </p:sp>
      <p:sp>
        <p:nvSpPr>
          <p:cNvPr id="9" name="Arrow: Right 8">
            <a:extLst>
              <a:ext uri="{FF2B5EF4-FFF2-40B4-BE49-F238E27FC236}">
                <a16:creationId xmlns:a16="http://schemas.microsoft.com/office/drawing/2014/main" id="{9BCC796B-E749-896C-7472-9C0CC7AF7EFF}"/>
              </a:ext>
            </a:extLst>
          </p:cNvPr>
          <p:cNvSpPr/>
          <p:nvPr/>
        </p:nvSpPr>
        <p:spPr>
          <a:xfrm flipH="1">
            <a:off x="7821545" y="3299432"/>
            <a:ext cx="490824"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C147D41C-AC85-395B-9EFA-30188A9C27F4}"/>
              </a:ext>
            </a:extLst>
          </p:cNvPr>
          <p:cNvSpPr txBox="1"/>
          <p:nvPr/>
        </p:nvSpPr>
        <p:spPr>
          <a:xfrm>
            <a:off x="7868965" y="3860581"/>
            <a:ext cx="1352871" cy="507831"/>
          </a:xfrm>
          <a:prstGeom prst="rect">
            <a:avLst/>
          </a:prstGeom>
          <a:noFill/>
        </p:spPr>
        <p:txBody>
          <a:bodyPr wrap="none" rtlCol="0">
            <a:spAutoFit/>
          </a:bodyPr>
          <a:lstStyle/>
          <a:p>
            <a:r>
              <a:rPr lang="en-US" sz="1350"/>
              <a:t>To be completed</a:t>
            </a:r>
          </a:p>
          <a:p>
            <a:r>
              <a:rPr lang="en-US" sz="1350"/>
              <a:t>    By landlord</a:t>
            </a:r>
          </a:p>
        </p:txBody>
      </p:sp>
      <p:sp>
        <p:nvSpPr>
          <p:cNvPr id="11" name="TextBox 10">
            <a:extLst>
              <a:ext uri="{FF2B5EF4-FFF2-40B4-BE49-F238E27FC236}">
                <a16:creationId xmlns:a16="http://schemas.microsoft.com/office/drawing/2014/main" id="{4D001738-DC4C-E74E-8FC4-7C2E58870A6C}"/>
              </a:ext>
            </a:extLst>
          </p:cNvPr>
          <p:cNvSpPr txBox="1"/>
          <p:nvPr/>
        </p:nvSpPr>
        <p:spPr>
          <a:xfrm>
            <a:off x="7836094" y="5327477"/>
            <a:ext cx="1307906" cy="715581"/>
          </a:xfrm>
          <a:prstGeom prst="rect">
            <a:avLst/>
          </a:prstGeom>
          <a:noFill/>
        </p:spPr>
        <p:txBody>
          <a:bodyPr wrap="square" rtlCol="0">
            <a:spAutoFit/>
          </a:bodyPr>
          <a:lstStyle/>
          <a:p>
            <a:r>
              <a:rPr lang="en-US" sz="1350"/>
              <a:t>To be completed</a:t>
            </a:r>
          </a:p>
          <a:p>
            <a:r>
              <a:rPr lang="en-US" sz="1350"/>
              <a:t>     By Tenant</a:t>
            </a:r>
          </a:p>
        </p:txBody>
      </p:sp>
    </p:spTree>
    <p:extLst>
      <p:ext uri="{BB962C8B-B14F-4D97-AF65-F5344CB8AC3E}">
        <p14:creationId xmlns:p14="http://schemas.microsoft.com/office/powerpoint/2010/main" val="2142167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marL="112713" indent="6350" algn="ctr">
              <a:buNone/>
            </a:pPr>
            <a:r>
              <a:rPr lang="en-US">
                <a:latin typeface="Arial Unicode MS" pitchFamily="34" charset="-128"/>
                <a:ea typeface="Arial Unicode MS" pitchFamily="34" charset="-128"/>
                <a:cs typeface="Arial Unicode MS" pitchFamily="34" charset="-128"/>
              </a:rPr>
              <a:t>Once you are issued a voucher, you have </a:t>
            </a:r>
            <a:r>
              <a:rPr lang="en-US" b="1">
                <a:latin typeface="Arial Unicode MS" pitchFamily="34" charset="-128"/>
                <a:ea typeface="Arial Unicode MS" pitchFamily="34" charset="-128"/>
                <a:cs typeface="Arial Unicode MS" pitchFamily="34" charset="-128"/>
              </a:rPr>
              <a:t>60 calendar days</a:t>
            </a:r>
            <a:r>
              <a:rPr lang="en-US">
                <a:latin typeface="Arial Unicode MS" pitchFamily="34" charset="-128"/>
                <a:ea typeface="Arial Unicode MS" pitchFamily="34" charset="-128"/>
                <a:cs typeface="Arial Unicode MS" pitchFamily="34" charset="-128"/>
              </a:rPr>
              <a:t> to locate a unit that will fit your family’s needs.</a:t>
            </a:r>
          </a:p>
          <a:p>
            <a:pPr marL="112713" indent="6350" algn="ctr">
              <a:buNone/>
            </a:pPr>
            <a:r>
              <a:rPr lang="en-US" sz="2100"/>
              <a:t>If you are in need of an extension.  Please visit our website, </a:t>
            </a:r>
            <a:r>
              <a:rPr lang="en-US" sz="2100" u="sng">
                <a:hlinkClick r:id="rId2"/>
              </a:rPr>
              <a:t>www.fwhs.org</a:t>
            </a:r>
            <a:r>
              <a:rPr lang="en-US" sz="2100"/>
              <a:t>, click on Housing Programs, Forms, and locate </a:t>
            </a:r>
            <a:r>
              <a:rPr lang="en-US" sz="2100" b="1"/>
              <a:t>Voucher Extension Request</a:t>
            </a:r>
            <a:r>
              <a:rPr lang="en-US" sz="2100"/>
              <a:t>.  Complete and send it to the email address on the form.  </a:t>
            </a:r>
          </a:p>
          <a:p>
            <a:pPr marL="112713" indent="6350" algn="ctr">
              <a:buNone/>
            </a:pPr>
            <a:r>
              <a:rPr lang="en-US" sz="2100" b="1" i="1"/>
              <a:t>Remember you have every right to request an extension in writing, however, it is not guaranteed the extension will be granted</a:t>
            </a:r>
            <a:r>
              <a:rPr lang="en-US" sz="2100"/>
              <a:t>.  Your ultimate goal is to obtain a unit and lease up within the time frame of your voucher issuance and expiration date</a:t>
            </a:r>
            <a:endParaRPr lang="en-US" sz="2100">
              <a:latin typeface="Arial Unicode MS" pitchFamily="34" charset="-128"/>
              <a:ea typeface="Arial Unicode MS" pitchFamily="34" charset="-128"/>
              <a:cs typeface="Arial Unicode MS" pitchFamily="34" charset="-128"/>
            </a:endParaRPr>
          </a:p>
          <a:p>
            <a:pPr marL="112713" indent="6350">
              <a:buNone/>
            </a:pPr>
            <a:endParaRPr lang="en-US">
              <a:latin typeface="Arial Unicode MS" pitchFamily="34" charset="-128"/>
              <a:ea typeface="Arial Unicode MS" pitchFamily="34" charset="-128"/>
              <a:cs typeface="Arial Unicode MS" pitchFamily="34" charset="-128"/>
            </a:endParaRPr>
          </a:p>
          <a:p>
            <a:pPr>
              <a:buNone/>
            </a:pPr>
            <a:endParaRPr lang="en-US" b="1"/>
          </a:p>
        </p:txBody>
      </p:sp>
      <p:sp>
        <p:nvSpPr>
          <p:cNvPr id="5" name="Title 1"/>
          <p:cNvSpPr txBox="1">
            <a:spLocks/>
          </p:cNvSpPr>
          <p:nvPr/>
        </p:nvSpPr>
        <p:spPr>
          <a:xfrm>
            <a:off x="304800" y="228600"/>
            <a:ext cx="85344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Your Voucher</a:t>
            </a:r>
          </a:p>
        </p:txBody>
      </p:sp>
      <p:sp>
        <p:nvSpPr>
          <p:cNvPr id="2" name="Slide Number Placeholder 1"/>
          <p:cNvSpPr>
            <a:spLocks noGrp="1"/>
          </p:cNvSpPr>
          <p:nvPr>
            <p:ph type="sldNum" sz="quarter" idx="12"/>
          </p:nvPr>
        </p:nvSpPr>
        <p:spPr/>
        <p:txBody>
          <a:bodyPr/>
          <a:lstStyle/>
          <a:p>
            <a:fld id="{9C473276-63CB-4451-BE99-8642D9F5F701}" type="slidenum">
              <a:rPr lang="en-US" smtClean="0"/>
              <a:pPr/>
              <a:t>35</a:t>
            </a:fld>
            <a:endParaRPr lang="en-US"/>
          </a:p>
        </p:txBody>
      </p:sp>
    </p:spTree>
  </p:cSld>
  <p:clrMapOvr>
    <a:masterClrMapping/>
  </p:clrMapOvr>
  <p:transition>
    <p:whee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2286000"/>
            <a:ext cx="2743200" cy="2133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71600" y="228600"/>
            <a:ext cx="6248400" cy="6096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fontScale="92500" lnSpcReduction="10000"/>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Your Voucher</a:t>
            </a:r>
          </a:p>
        </p:txBody>
      </p:sp>
      <p:pic>
        <p:nvPicPr>
          <p:cNvPr id="6" name="Picture 5" descr="Voucher.jpg"/>
          <p:cNvPicPr>
            <a:picLocks noChangeAspect="1"/>
          </p:cNvPicPr>
          <p:nvPr/>
        </p:nvPicPr>
        <p:blipFill>
          <a:blip r:embed="rId2" cstate="print"/>
          <a:stretch>
            <a:fillRect/>
          </a:stretch>
        </p:blipFill>
        <p:spPr>
          <a:xfrm>
            <a:off x="2971800" y="990600"/>
            <a:ext cx="5105400" cy="5715000"/>
          </a:xfrm>
          <a:prstGeom prst="rect">
            <a:avLst/>
          </a:prstGeom>
          <a:scene3d>
            <a:camera prst="orthographicFront"/>
            <a:lightRig rig="threePt" dir="t"/>
          </a:scene3d>
          <a:sp3d>
            <a:bevelT w="165100" prst="coolSlant"/>
            <a:bevelB w="165100" prst="coolSlant"/>
          </a:sp3d>
        </p:spPr>
      </p:pic>
      <p:cxnSp>
        <p:nvCxnSpPr>
          <p:cNvPr id="10" name="Straight Arrow Connector 9"/>
          <p:cNvCxnSpPr/>
          <p:nvPr/>
        </p:nvCxnSpPr>
        <p:spPr>
          <a:xfrm flipV="1">
            <a:off x="2133600" y="1371600"/>
            <a:ext cx="990600" cy="838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7392" y="2362200"/>
            <a:ext cx="3313791" cy="1754326"/>
          </a:xfrm>
          <a:prstGeom prst="rect">
            <a:avLst/>
          </a:prstGeom>
          <a:noFill/>
        </p:spPr>
        <p:txBody>
          <a:bodyPr wrap="square" rtlCol="0">
            <a:spAutoFit/>
          </a:bodyPr>
          <a:lstStyle/>
          <a:p>
            <a:pPr algn="ctr"/>
            <a:r>
              <a:rPr lang="en-US" b="1"/>
              <a:t>Please note: </a:t>
            </a:r>
          </a:p>
          <a:p>
            <a:pPr algn="ctr"/>
            <a:r>
              <a:rPr lang="en-US"/>
              <a:t>The word </a:t>
            </a:r>
          </a:p>
          <a:p>
            <a:pPr algn="ctr"/>
            <a:r>
              <a:rPr lang="en-US"/>
              <a:t>“Voucher”  is printed</a:t>
            </a:r>
          </a:p>
          <a:p>
            <a:pPr algn="ctr"/>
            <a:r>
              <a:rPr lang="en-US"/>
              <a:t>on the upper</a:t>
            </a:r>
          </a:p>
          <a:p>
            <a:pPr algn="ctr"/>
            <a:r>
              <a:rPr lang="en-US"/>
              <a:t>left-hand area of the </a:t>
            </a:r>
          </a:p>
          <a:p>
            <a:pPr algn="ctr"/>
            <a:r>
              <a:rPr lang="en-US"/>
              <a:t>voucher form.</a:t>
            </a:r>
          </a:p>
        </p:txBody>
      </p:sp>
      <p:sp>
        <p:nvSpPr>
          <p:cNvPr id="7" name="Rectangle 6"/>
          <p:cNvSpPr/>
          <p:nvPr/>
        </p:nvSpPr>
        <p:spPr>
          <a:xfrm>
            <a:off x="3124200" y="1143000"/>
            <a:ext cx="609600" cy="228600"/>
          </a:xfrm>
          <a:prstGeom prst="rect">
            <a:avLst/>
          </a:prstGeom>
          <a:solidFill>
            <a:schemeClr val="accent1">
              <a:alpha val="18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36</a:t>
            </a:fld>
            <a:endParaRPr lang="en-US"/>
          </a:p>
        </p:txBody>
      </p:sp>
    </p:spTree>
  </p:cSld>
  <p:clrMapOvr>
    <a:masterClrMapping/>
  </p:clrMapOvr>
  <p:transition>
    <p:whee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7772400" cy="3429000"/>
          </a:xfrm>
        </p:spPr>
        <p:txBody>
          <a:bodyPr>
            <a:normAutofit/>
          </a:bodyPr>
          <a:lstStyle/>
          <a:p>
            <a:r>
              <a:rPr lang="en-US">
                <a:latin typeface="Arial Unicode MS" pitchFamily="34" charset="-128"/>
                <a:ea typeface="Arial Unicode MS" pitchFamily="34" charset="-128"/>
                <a:cs typeface="Arial Unicode MS" pitchFamily="34" charset="-128"/>
              </a:rPr>
              <a:t>Certified according to family size.</a:t>
            </a:r>
          </a:p>
          <a:p>
            <a:r>
              <a:rPr lang="en-US">
                <a:latin typeface="Arial Unicode MS" pitchFamily="34" charset="-128"/>
                <a:ea typeface="Arial Unicode MS" pitchFamily="34" charset="-128"/>
                <a:cs typeface="Arial Unicode MS" pitchFamily="34" charset="-128"/>
              </a:rPr>
              <a:t>Get a larger size if rent is </a:t>
            </a:r>
            <a:r>
              <a:rPr lang="en-US" i="1">
                <a:latin typeface="Arial Unicode MS" pitchFamily="34" charset="-128"/>
                <a:ea typeface="Arial Unicode MS" pitchFamily="34" charset="-128"/>
                <a:cs typeface="Arial Unicode MS" pitchFamily="34" charset="-128"/>
              </a:rPr>
              <a:t>below </a:t>
            </a:r>
            <a:r>
              <a:rPr lang="en-US">
                <a:latin typeface="Arial Unicode MS" pitchFamily="34" charset="-128"/>
                <a:ea typeface="Arial Unicode MS" pitchFamily="34" charset="-128"/>
                <a:cs typeface="Arial Unicode MS" pitchFamily="34" charset="-128"/>
              </a:rPr>
              <a:t>your certified amount.</a:t>
            </a:r>
          </a:p>
          <a:p>
            <a:r>
              <a:rPr lang="en-US">
                <a:latin typeface="Arial Unicode MS" pitchFamily="34" charset="-128"/>
                <a:ea typeface="Arial Unicode MS" pitchFamily="34" charset="-128"/>
                <a:cs typeface="Arial Unicode MS" pitchFamily="34" charset="-128"/>
              </a:rPr>
              <a:t>Get a smaller size if your family can live comfortably in a smaller unit for at least 1 year </a:t>
            </a:r>
            <a:r>
              <a:rPr lang="en-US" i="1">
                <a:latin typeface="Arial Unicode MS" pitchFamily="34" charset="-128"/>
                <a:ea typeface="Arial Unicode MS" pitchFamily="34" charset="-128"/>
                <a:cs typeface="Arial Unicode MS" pitchFamily="34" charset="-128"/>
              </a:rPr>
              <a:t>(will go by lower rent limit).</a:t>
            </a:r>
          </a:p>
        </p:txBody>
      </p:sp>
      <p:grpSp>
        <p:nvGrpSpPr>
          <p:cNvPr id="10" name="Group 9"/>
          <p:cNvGrpSpPr/>
          <p:nvPr/>
        </p:nvGrpSpPr>
        <p:grpSpPr>
          <a:xfrm>
            <a:off x="838200" y="5181600"/>
            <a:ext cx="7772400" cy="1423416"/>
            <a:chOff x="838200" y="4800600"/>
            <a:chExt cx="7772400" cy="1423416"/>
          </a:xfrm>
          <a:gradFill>
            <a:gsLst>
              <a:gs pos="0">
                <a:srgbClr val="5E9EFF"/>
              </a:gs>
              <a:gs pos="39999">
                <a:srgbClr val="85C2FF"/>
              </a:gs>
              <a:gs pos="70000">
                <a:srgbClr val="C4D6EB"/>
              </a:gs>
              <a:gs pos="100000">
                <a:srgbClr val="FFEBFA"/>
              </a:gs>
            </a:gsLst>
            <a:lin ang="5400000" scaled="0"/>
          </a:gradFill>
        </p:grpSpPr>
        <p:sp>
          <p:nvSpPr>
            <p:cNvPr id="4" name="Action Button: Home 3">
              <a:hlinkClick r:id="" action="ppaction://hlinkshowjump?jump=firstslide" highlightClick="1"/>
            </p:cNvPr>
            <p:cNvSpPr/>
            <p:nvPr/>
          </p:nvSpPr>
          <p:spPr>
            <a:xfrm>
              <a:off x="838200" y="5562600"/>
              <a:ext cx="685800" cy="661416"/>
            </a:xfrm>
            <a:prstGeom prst="actionButtonHom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2590800" y="5334000"/>
              <a:ext cx="914400" cy="890016"/>
            </a:xfrm>
            <a:prstGeom prst="actionButtonHom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 action="ppaction://hlinkshowjump?jump=firstslide" highlightClick="1"/>
            </p:cNvPr>
            <p:cNvSpPr/>
            <p:nvPr/>
          </p:nvSpPr>
          <p:spPr>
            <a:xfrm>
              <a:off x="4724400" y="5105400"/>
              <a:ext cx="1295400" cy="1118616"/>
            </a:xfrm>
            <a:prstGeom prst="actionButtonHom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7162800" y="4800600"/>
              <a:ext cx="1447800" cy="1423416"/>
            </a:xfrm>
            <a:prstGeom prst="actionButtonHom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a:solidFill>
                  <a:schemeClr val="accent1">
                    <a:lumMod val="40000"/>
                    <a:lumOff val="60000"/>
                  </a:schemeClr>
                </a:solidFill>
              </a:rPr>
              <a:t>Unit Size</a:t>
            </a:r>
            <a:endParaRPr kumimoji="0" lang="en-US" sz="480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37</a:t>
            </a:fld>
            <a:endParaRPr lang="en-US"/>
          </a:p>
        </p:txBody>
      </p:sp>
    </p:spTree>
  </p:cSld>
  <p:clrMapOvr>
    <a:masterClrMapping/>
  </p:clrMapOvr>
  <p:transition>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6D4B2A-CC2B-429B-BD48-5D903B40813E}" type="slidenum">
              <a:rPr lang="en-US" smtClean="0"/>
              <a:pPr/>
              <a:t>38</a:t>
            </a:fld>
            <a:endParaRPr lang="en-US"/>
          </a:p>
        </p:txBody>
      </p:sp>
      <p:sp>
        <p:nvSpPr>
          <p:cNvPr id="7" name="Title 1"/>
          <p:cNvSpPr txBox="1">
            <a:spLocks/>
          </p:cNvSpPr>
          <p:nvPr/>
        </p:nvSpPr>
        <p:spPr>
          <a:xfrm>
            <a:off x="457200" y="152400"/>
            <a:ext cx="8229600" cy="12192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ctr">
            <a:normAutofit fontScale="70000" lnSpcReduction="20000"/>
            <a:scene3d>
              <a:camera prst="orthographicFront"/>
              <a:lightRig rig="threePt" dir="t">
                <a:rot lat="0" lon="0" rev="4800000"/>
              </a:lightRig>
            </a:scene3d>
            <a:sp3d prstMaterial="matte">
              <a:bevelT w="50800" h="10160"/>
            </a:sp3d>
          </a:bodyPr>
          <a:lstStyle/>
          <a:p>
            <a:pPr lvl="0" algn="ctr">
              <a:spcBef>
                <a:spcPct val="0"/>
              </a:spcBef>
              <a:defRPr/>
            </a:pPr>
            <a:r>
              <a:rPr lang="en-US" sz="5100">
                <a:solidFill>
                  <a:schemeClr val="accent1">
                    <a:lumMod val="40000"/>
                    <a:lumOff val="60000"/>
                  </a:schemeClr>
                </a:solidFill>
                <a:latin typeface="Arial Unicode MS"/>
                <a:ea typeface="Arial Unicode MS"/>
                <a:cs typeface="Arial Unicode MS"/>
              </a:rPr>
              <a:t>Year Payment Standard</a:t>
            </a:r>
            <a:br>
              <a:rPr lang="en-US" sz="5100">
                <a:latin typeface="Arial Unicode MS" pitchFamily="34" charset="-128"/>
                <a:ea typeface="Arial Unicode MS" pitchFamily="34" charset="-128"/>
                <a:cs typeface="Arial Unicode MS" pitchFamily="34" charset="-128"/>
              </a:rPr>
            </a:br>
            <a:r>
              <a:rPr lang="en-US" sz="5100">
                <a:solidFill>
                  <a:schemeClr val="accent1">
                    <a:lumMod val="40000"/>
                    <a:lumOff val="60000"/>
                  </a:schemeClr>
                </a:solidFill>
                <a:latin typeface="Arial Unicode MS"/>
                <a:ea typeface="Arial Unicode MS"/>
                <a:cs typeface="Arial Unicode MS"/>
              </a:rPr>
              <a:t>Example</a:t>
            </a:r>
            <a:br>
              <a:rPr lang="en-US" sz="5400" b="1">
                <a:latin typeface="Arial Unicode MS" pitchFamily="34" charset="-128"/>
                <a:ea typeface="Arial Unicode MS" pitchFamily="34" charset="-128"/>
                <a:cs typeface="Arial Unicode MS" pitchFamily="34" charset="-128"/>
              </a:rPr>
            </a:br>
            <a:r>
              <a:rPr lang="en-US" sz="3200">
                <a:solidFill>
                  <a:schemeClr val="accent1">
                    <a:lumMod val="40000"/>
                    <a:lumOff val="60000"/>
                  </a:schemeClr>
                </a:solidFill>
                <a:latin typeface="Arial Unicode MS"/>
                <a:ea typeface="Arial Unicode MS"/>
                <a:cs typeface="Arial Unicode MS"/>
              </a:rPr>
              <a:t> payment standards per zip code</a:t>
            </a:r>
            <a:endParaRPr kumimoji="0" lang="en-US" sz="3200" b="1" i="0" u="none" strike="noStrike" kern="1200" cap="none" spc="0" normalizeH="0" baseline="0" noProof="0">
              <a:ln>
                <a:noFill/>
              </a:ln>
              <a:solidFill>
                <a:schemeClr val="accent1">
                  <a:lumMod val="40000"/>
                  <a:lumOff val="60000"/>
                </a:schemeClr>
              </a:solidFill>
              <a:effectLst/>
              <a:uLnTx/>
              <a:uFillTx/>
              <a:latin typeface="Arial Unicode MS"/>
              <a:ea typeface="Arial Unicode MS"/>
              <a:cs typeface="Arial Unicode MS"/>
            </a:endParaRPr>
          </a:p>
        </p:txBody>
      </p:sp>
      <p:sp>
        <p:nvSpPr>
          <p:cNvPr id="2" name="Rectangle 1"/>
          <p:cNvSpPr/>
          <p:nvPr/>
        </p:nvSpPr>
        <p:spPr>
          <a:xfrm>
            <a:off x="914400" y="1524000"/>
            <a:ext cx="7772400" cy="4939814"/>
          </a:xfrm>
          <a:prstGeom prst="rect">
            <a:avLst/>
          </a:prstGeom>
          <a:ln w="76200">
            <a:solidFill>
              <a:srgbClr val="3366FF"/>
            </a:solidFill>
          </a:ln>
        </p:spPr>
        <p:txBody>
          <a:bodyPr wrap="square">
            <a:spAutoFit/>
          </a:bodyPr>
          <a:lstStyle/>
          <a:p>
            <a:pPr marR="2430" algn="r"/>
            <a:r>
              <a:rPr lang="it-IT" sz="1100">
                <a:latin typeface="Calibri" panose="020F0502020204030204" pitchFamily="34" charset="0"/>
              </a:rPr>
              <a:t>	</a:t>
            </a:r>
            <a:endParaRPr lang="it-IT" sz="1100">
              <a:latin typeface="Arial" panose="020B0604020202020204" pitchFamily="34" charset="0"/>
            </a:endParaRPr>
          </a:p>
          <a:p>
            <a:pPr marR="3290" algn="r"/>
            <a:r>
              <a:rPr lang="en-US" sz="1600" b="1">
                <a:solidFill>
                  <a:srgbClr val="112277"/>
                </a:solidFill>
                <a:latin typeface="Arial" panose="020B0604020202020204" pitchFamily="34" charset="0"/>
              </a:rPr>
              <a:t>ZIP Code	</a:t>
            </a:r>
            <a:r>
              <a:rPr lang="en-US" sz="1600" b="1">
                <a:solidFill>
                  <a:srgbClr val="112277"/>
                </a:solidFill>
                <a:latin typeface="Microsoft Sans Serif" panose="020B0604020202020204" pitchFamily="34" charset="0"/>
              </a:rPr>
              <a:t> </a:t>
            </a:r>
            <a:r>
              <a:rPr lang="en-US" sz="1600" b="1">
                <a:solidFill>
                  <a:srgbClr val="112277"/>
                </a:solidFill>
                <a:latin typeface="Arial" panose="020B0604020202020204" pitchFamily="34" charset="0"/>
              </a:rPr>
              <a:t>0 BDRM	</a:t>
            </a:r>
            <a:r>
              <a:rPr lang="en-US" sz="1600" b="1">
                <a:solidFill>
                  <a:srgbClr val="112277"/>
                </a:solidFill>
                <a:latin typeface="Microsoft Sans Serif" panose="020B0604020202020204" pitchFamily="34" charset="0"/>
              </a:rPr>
              <a:t> </a:t>
            </a:r>
            <a:r>
              <a:rPr lang="en-US" sz="1600" b="1">
                <a:solidFill>
                  <a:srgbClr val="112277"/>
                </a:solidFill>
                <a:latin typeface="Arial" panose="020B0604020202020204" pitchFamily="34" charset="0"/>
              </a:rPr>
              <a:t>1 BDRM	</a:t>
            </a:r>
            <a:r>
              <a:rPr lang="en-US" sz="1600" b="1">
                <a:solidFill>
                  <a:srgbClr val="112277"/>
                </a:solidFill>
                <a:latin typeface="Microsoft Sans Serif" panose="020B0604020202020204" pitchFamily="34" charset="0"/>
              </a:rPr>
              <a:t> </a:t>
            </a:r>
            <a:r>
              <a:rPr lang="en-US" sz="1600" b="1">
                <a:solidFill>
                  <a:srgbClr val="112277"/>
                </a:solidFill>
                <a:latin typeface="Arial" panose="020B0604020202020204" pitchFamily="34" charset="0"/>
              </a:rPr>
              <a:t>2 BDRM	</a:t>
            </a:r>
            <a:r>
              <a:rPr lang="en-US" sz="1600" b="1">
                <a:solidFill>
                  <a:srgbClr val="112277"/>
                </a:solidFill>
                <a:latin typeface="Microsoft Sans Serif" panose="020B0604020202020204" pitchFamily="34" charset="0"/>
              </a:rPr>
              <a:t> </a:t>
            </a:r>
            <a:r>
              <a:rPr lang="en-US" sz="1600" b="1">
                <a:solidFill>
                  <a:srgbClr val="112277"/>
                </a:solidFill>
                <a:latin typeface="Arial" panose="020B0604020202020204" pitchFamily="34" charset="0"/>
              </a:rPr>
              <a:t>3 BDRM	</a:t>
            </a:r>
            <a:r>
              <a:rPr lang="en-US" sz="1600" b="1">
                <a:solidFill>
                  <a:srgbClr val="112277"/>
                </a:solidFill>
                <a:latin typeface="Microsoft Sans Serif" panose="020B0604020202020204" pitchFamily="34" charset="0"/>
              </a:rPr>
              <a:t> </a:t>
            </a:r>
            <a:r>
              <a:rPr lang="en-US" sz="1600" b="1">
                <a:solidFill>
                  <a:srgbClr val="112277"/>
                </a:solidFill>
                <a:latin typeface="Arial" panose="020B0604020202020204" pitchFamily="34" charset="0"/>
              </a:rPr>
              <a:t>4 BDRM	5 BDRM	6 BDRM	</a:t>
            </a:r>
          </a:p>
          <a:p>
            <a:pPr marR="2890" algn="r">
              <a:lnSpc>
                <a:spcPct val="150000"/>
              </a:lnSpc>
            </a:pPr>
            <a:r>
              <a:rPr lang="en-US" sz="1600" u="sng">
                <a:latin typeface="Arial" panose="020B0604020202020204" pitchFamily="34" charset="0"/>
              </a:rPr>
              <a:t>75050	$990	$1,090	$1,310	$1,700	$2,220	$2,553	$2,886</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75051	$860	$950	$1,140	$1,480	$1,940	$2,231	$2,522</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75052	$1,120	$1,250	$1,500	$1,960	$2,550	$2,933	$3,315</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75053	$950	$1,060	$1,270	$1,660	$2,150	$2,473	$2,795</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75054	$1,350	$1,530	$1,860	$2,490	$3,110	$3,577	$4,043</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76008	$1,220	$1,380	$1,680	$2,250	$2,810	$3,232	$3,653</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76009	$850	$960	$1,170	$1,570	$1,960	$2,254	$2,548</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76013	$830	$950	$1,150	$1,540	$1,920	$2,208	$2,496</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76020	$790	$900	$1,090	$1,450	$1,810	$2,082	$2,353</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76021	$1,020	$1,160	$1,410	$1,890	$2,360	$2,714	$3,068</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76022	$940	$1,070	$1,300	$1,740	$2,170	$2,496	$2,821</a:t>
            </a:r>
            <a:r>
              <a:rPr lang="en-US" sz="1600">
                <a:latin typeface="Arial" panose="020B0604020202020204" pitchFamily="34" charset="0"/>
              </a:rPr>
              <a:t>	</a:t>
            </a:r>
            <a:endParaRPr lang="en-US" sz="1600" b="1">
              <a:latin typeface="Arial" panose="020B0604020202020204" pitchFamily="34" charset="0"/>
            </a:endParaRPr>
          </a:p>
          <a:p>
            <a:pPr marR="2890" algn="r">
              <a:lnSpc>
                <a:spcPct val="150000"/>
              </a:lnSpc>
            </a:pPr>
            <a:r>
              <a:rPr lang="en-US" sz="1600" u="sng">
                <a:latin typeface="Arial" panose="020B0604020202020204" pitchFamily="34" charset="0"/>
              </a:rPr>
              <a:t>76028	$960	$1,090	$1,320	$1,770	$2,210	$2,542	$2,873</a:t>
            </a:r>
            <a:r>
              <a:rPr lang="en-US" sz="1600">
                <a:latin typeface="Arial" panose="020B0604020202020204" pitchFamily="34" charset="0"/>
              </a:rPr>
              <a:t>	</a:t>
            </a:r>
            <a:endParaRPr lang="en-US" sz="1600" b="1">
              <a:latin typeface="Arial" panose="020B0604020202020204" pitchFamily="34" charset="0"/>
            </a:endParaRPr>
          </a:p>
        </p:txBody>
      </p:sp>
    </p:spTree>
  </p:cSld>
  <p:clrMapOvr>
    <a:masterClrMapping/>
  </p:clrMapOvr>
  <p:transition>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	</a:t>
            </a:r>
          </a:p>
        </p:txBody>
      </p:sp>
      <p:sp>
        <p:nvSpPr>
          <p:cNvPr id="9" name="Content Placeholder 8"/>
          <p:cNvSpPr>
            <a:spLocks noGrp="1"/>
          </p:cNvSpPr>
          <p:nvPr>
            <p:ph idx="1"/>
          </p:nvPr>
        </p:nvSpPr>
        <p:spPr>
          <a:xfrm>
            <a:off x="0" y="1752600"/>
            <a:ext cx="8229600" cy="4778009"/>
          </a:xfrm>
        </p:spPr>
        <p:txBody>
          <a:bodyPr>
            <a:normAutofit/>
          </a:bodyPr>
          <a:lstStyle/>
          <a:p>
            <a:pPr marL="120650" indent="0" algn="ctr">
              <a:buNone/>
            </a:pPr>
            <a:r>
              <a:rPr lang="en-US" sz="3200"/>
              <a:t>	</a:t>
            </a:r>
            <a:r>
              <a:rPr lang="en-US" sz="2800">
                <a:latin typeface="Arial Unicode MS" pitchFamily="34" charset="-128"/>
                <a:ea typeface="Arial Unicode MS" pitchFamily="34" charset="-128"/>
                <a:cs typeface="Arial Unicode MS" pitchFamily="34" charset="-128"/>
              </a:rPr>
              <a:t>If utilities are </a:t>
            </a:r>
            <a:r>
              <a:rPr lang="en-US" sz="2800" i="1" u="sng">
                <a:latin typeface="Arial Unicode MS" pitchFamily="34" charset="-128"/>
                <a:ea typeface="Arial Unicode MS" pitchFamily="34" charset="-128"/>
                <a:cs typeface="Arial Unicode MS" pitchFamily="34" charset="-128"/>
              </a:rPr>
              <a:t>not</a:t>
            </a:r>
            <a:r>
              <a:rPr lang="en-US" sz="2800">
                <a:latin typeface="Arial Unicode MS" pitchFamily="34" charset="-128"/>
                <a:ea typeface="Arial Unicode MS" pitchFamily="34" charset="-128"/>
                <a:cs typeface="Arial Unicode MS" pitchFamily="34" charset="-128"/>
              </a:rPr>
              <a:t> included in your rent, you 	must have an account in the</a:t>
            </a:r>
            <a:r>
              <a:rPr lang="en-US" sz="2800" i="1">
                <a:latin typeface="Arial Unicode MS" pitchFamily="34" charset="-128"/>
                <a:ea typeface="Arial Unicode MS" pitchFamily="34" charset="-128"/>
                <a:cs typeface="Arial Unicode MS" pitchFamily="34" charset="-128"/>
              </a:rPr>
              <a:t> </a:t>
            </a:r>
            <a:r>
              <a:rPr lang="en-US" sz="2800" b="1">
                <a:latin typeface="Arial Unicode MS" pitchFamily="34" charset="-128"/>
                <a:ea typeface="Arial Unicode MS" pitchFamily="34" charset="-128"/>
                <a:cs typeface="Arial Unicode MS" pitchFamily="34" charset="-128"/>
              </a:rPr>
              <a:t>head of 	household/spouse’s name only.</a:t>
            </a:r>
          </a:p>
          <a:p>
            <a:pPr marL="120650" indent="0" algn="ctr">
              <a:buNone/>
            </a:pPr>
            <a:endParaRPr lang="en-US" sz="2800" b="1">
              <a:latin typeface="Arial Unicode MS" pitchFamily="34" charset="-128"/>
              <a:ea typeface="Arial Unicode MS" pitchFamily="34" charset="-128"/>
              <a:cs typeface="Arial Unicode MS" pitchFamily="34" charset="-128"/>
            </a:endParaRPr>
          </a:p>
          <a:p>
            <a:pPr lvl="1"/>
            <a:r>
              <a:rPr lang="en-US">
                <a:latin typeface="Arial Unicode MS" pitchFamily="34" charset="-128"/>
                <a:ea typeface="Arial Unicode MS" pitchFamily="34" charset="-128"/>
                <a:cs typeface="Arial Unicode MS" pitchFamily="34" charset="-128"/>
              </a:rPr>
              <a:t>Utilities must be on at </a:t>
            </a:r>
            <a:r>
              <a:rPr lang="en-US" u="sng">
                <a:latin typeface="Arial Unicode MS" pitchFamily="34" charset="-128"/>
                <a:ea typeface="Arial Unicode MS" pitchFamily="34" charset="-128"/>
                <a:cs typeface="Arial Unicode MS" pitchFamily="34" charset="-128"/>
              </a:rPr>
              <a:t>all times .</a:t>
            </a:r>
          </a:p>
          <a:p>
            <a:pPr lvl="1"/>
            <a:r>
              <a:rPr lang="en-US">
                <a:latin typeface="Arial Unicode MS" pitchFamily="34" charset="-128"/>
                <a:ea typeface="Arial Unicode MS" pitchFamily="34" charset="-128"/>
                <a:cs typeface="Arial Unicode MS" pitchFamily="34" charset="-128"/>
              </a:rPr>
              <a:t>Maintain current payments of utilities after move in.</a:t>
            </a:r>
          </a:p>
          <a:p>
            <a:pPr lvl="1"/>
            <a:r>
              <a:rPr lang="en-US">
                <a:latin typeface="Arial Unicode MS" pitchFamily="34" charset="-128"/>
                <a:ea typeface="Arial Unicode MS" pitchFamily="34" charset="-128"/>
                <a:cs typeface="Arial Unicode MS" pitchFamily="34" charset="-128"/>
              </a:rPr>
              <a:t>If utilities are disconnected, you will only have </a:t>
            </a:r>
            <a:r>
              <a:rPr lang="en-US" u="sng">
                <a:latin typeface="Arial Unicode MS" pitchFamily="34" charset="-128"/>
                <a:ea typeface="Arial Unicode MS" pitchFamily="34" charset="-128"/>
                <a:cs typeface="Arial Unicode MS" pitchFamily="34" charset="-128"/>
              </a:rPr>
              <a:t>48 hours</a:t>
            </a:r>
            <a:r>
              <a:rPr lang="en-US">
                <a:latin typeface="Arial Unicode MS" pitchFamily="34" charset="-128"/>
                <a:ea typeface="Arial Unicode MS" pitchFamily="34" charset="-128"/>
                <a:cs typeface="Arial Unicode MS" pitchFamily="34" charset="-128"/>
              </a:rPr>
              <a:t> to restore service.</a:t>
            </a:r>
          </a:p>
        </p:txBody>
      </p:sp>
      <p:sp>
        <p:nvSpPr>
          <p:cNvPr id="5" name="Title 1"/>
          <p:cNvSpPr txBox="1">
            <a:spLocks/>
          </p:cNvSpPr>
          <p:nvPr/>
        </p:nvSpPr>
        <p:spPr>
          <a:xfrm>
            <a:off x="228600" y="228600"/>
            <a:ext cx="86106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tIns="4572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a:solidFill>
                  <a:schemeClr val="accent1">
                    <a:lumMod val="40000"/>
                    <a:lumOff val="60000"/>
                  </a:schemeClr>
                </a:solidFill>
                <a:latin typeface="Arial Unicode MS"/>
                <a:ea typeface="Arial Unicode MS"/>
                <a:cs typeface="Arial Unicode MS"/>
              </a:rPr>
              <a:t>Utilities</a:t>
            </a:r>
            <a:endParaRPr kumimoji="0" lang="en-US" sz="48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9C473276-63CB-4451-BE99-8642D9F5F701}" type="slidenum">
              <a:rPr lang="en-US" smtClean="0"/>
              <a:pPr/>
              <a:t>39</a:t>
            </a:fld>
            <a:endParaRPr lang="en-US"/>
          </a:p>
        </p:txBody>
      </p:sp>
    </p:spTree>
  </p:cSld>
  <p:clrMapOvr>
    <a:masterClrMapping/>
  </p:clrMapOvr>
  <p:transition>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143000"/>
          </a:xfrm>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anchor="ctr">
            <a:normAutofit fontScale="90000"/>
          </a:bodyPr>
          <a:lstStyle/>
          <a:p>
            <a:pPr algn="ctr"/>
            <a:r>
              <a:rPr lang="en-US" sz="4000" b="1">
                <a:solidFill>
                  <a:schemeClr val="accent1">
                    <a:lumMod val="40000"/>
                    <a:lumOff val="60000"/>
                  </a:schemeClr>
                </a:solidFill>
                <a:latin typeface="Arial Unicode MS" pitchFamily="34" charset="-128"/>
                <a:ea typeface="Arial Unicode MS" pitchFamily="34" charset="-128"/>
                <a:cs typeface="Arial Unicode MS" pitchFamily="34" charset="-128"/>
              </a:rPr>
              <a:t>What is the Housing Choice      Voucher Program (HCVP)?</a:t>
            </a:r>
          </a:p>
        </p:txBody>
      </p:sp>
      <p:sp>
        <p:nvSpPr>
          <p:cNvPr id="3" name="Content Placeholder 2"/>
          <p:cNvSpPr>
            <a:spLocks noGrp="1"/>
          </p:cNvSpPr>
          <p:nvPr>
            <p:ph idx="1"/>
          </p:nvPr>
        </p:nvSpPr>
        <p:spPr>
          <a:xfrm>
            <a:off x="381000" y="1981200"/>
            <a:ext cx="8229600" cy="4343400"/>
          </a:xfrm>
        </p:spPr>
        <p:txBody>
          <a:bodyPr>
            <a:normAutofit/>
          </a:bodyPr>
          <a:lstStyle/>
          <a:p>
            <a:pPr marL="438150" indent="-319088">
              <a:lnSpc>
                <a:spcPct val="150000"/>
              </a:lnSpc>
              <a:buNone/>
            </a:pPr>
            <a:r>
              <a:rPr lang="en-US"/>
              <a:t>	</a:t>
            </a:r>
            <a:r>
              <a:rPr lang="en-US" sz="2800">
                <a:latin typeface="Arial Unicode MS" pitchFamily="34" charset="-128"/>
                <a:ea typeface="Arial Unicode MS" pitchFamily="34" charset="-128"/>
                <a:cs typeface="Arial Unicode MS" pitchFamily="34" charset="-128"/>
              </a:rPr>
              <a:t>The definition of the </a:t>
            </a:r>
            <a:r>
              <a:rPr lang="en-US" sz="2800" b="1">
                <a:latin typeface="Arial Unicode MS" pitchFamily="34" charset="-128"/>
                <a:ea typeface="Arial Unicode MS" pitchFamily="34" charset="-128"/>
                <a:cs typeface="Arial Unicode MS" pitchFamily="34" charset="-128"/>
              </a:rPr>
              <a:t>Housing Choice Voucher Program</a:t>
            </a:r>
            <a:r>
              <a:rPr lang="en-US" sz="2800">
                <a:latin typeface="Arial Unicode MS" pitchFamily="34" charset="-128"/>
                <a:ea typeface="Arial Unicode MS" pitchFamily="34" charset="-128"/>
                <a:cs typeface="Arial Unicode MS" pitchFamily="34" charset="-128"/>
              </a:rPr>
              <a:t> </a:t>
            </a:r>
            <a:r>
              <a:rPr lang="en-US" sz="2800" b="1">
                <a:latin typeface="Arial Unicode MS" pitchFamily="34" charset="-128"/>
                <a:ea typeface="Arial Unicode MS" pitchFamily="34" charset="-128"/>
                <a:cs typeface="Arial Unicode MS" pitchFamily="34" charset="-128"/>
              </a:rPr>
              <a:t>(HCVP) </a:t>
            </a:r>
            <a:r>
              <a:rPr lang="en-US" sz="2800">
                <a:latin typeface="Arial Unicode MS" pitchFamily="34" charset="-128"/>
                <a:ea typeface="Arial Unicode MS" pitchFamily="34" charset="-128"/>
                <a:cs typeface="Arial Unicode MS" pitchFamily="34" charset="-128"/>
              </a:rPr>
              <a:t>is a Federal housing/rental assistance program in which housing assistance payments are paid directly to private owners who lease their rental units to eligible HCVP voucher holders.</a:t>
            </a:r>
          </a:p>
          <a:p>
            <a:pPr>
              <a:buFont typeface="Arial" pitchFamily="34" charset="0"/>
              <a:buChar char="•"/>
            </a:pPr>
            <a:endParaRPr lang="en-US"/>
          </a:p>
          <a:p>
            <a:pPr>
              <a:buNone/>
            </a:pP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4</a:t>
            </a:fld>
            <a:endParaRPr lang="en-US"/>
          </a:p>
        </p:txBody>
      </p:sp>
    </p:spTree>
  </p:cSld>
  <p:clrMapOvr>
    <a:masterClrMapping/>
  </p:clrMapOvr>
  <p:transition>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772400" cy="3962400"/>
          </a:xfrm>
        </p:spPr>
        <p:txBody>
          <a:bodyPr>
            <a:noAutofit/>
          </a:bodyPr>
          <a:lstStyle/>
          <a:p>
            <a:pPr>
              <a:lnSpc>
                <a:spcPct val="150000"/>
              </a:lnSpc>
            </a:pPr>
            <a:r>
              <a:rPr lang="en-US">
                <a:latin typeface="Arial Unicode MS" pitchFamily="34" charset="-128"/>
                <a:ea typeface="Arial Unicode MS" pitchFamily="34" charset="-128"/>
                <a:cs typeface="Arial Unicode MS" pitchFamily="34" charset="-128"/>
              </a:rPr>
              <a:t>Utility Allowance (UA) is determined by what utilities you are required to pay.</a:t>
            </a:r>
          </a:p>
          <a:p>
            <a:pPr>
              <a:lnSpc>
                <a:spcPct val="150000"/>
              </a:lnSpc>
            </a:pPr>
            <a:r>
              <a:rPr lang="en-US">
                <a:latin typeface="Arial Unicode MS" pitchFamily="34" charset="-128"/>
                <a:ea typeface="Arial Unicode MS" pitchFamily="34" charset="-128"/>
                <a:cs typeface="Arial Unicode MS" pitchFamily="34" charset="-128"/>
              </a:rPr>
              <a:t>UA is a discount deducted from the tenant’s portion of rent.</a:t>
            </a:r>
          </a:p>
          <a:p>
            <a:pPr>
              <a:lnSpc>
                <a:spcPct val="150000"/>
              </a:lnSpc>
            </a:pPr>
            <a:r>
              <a:rPr lang="en-US" u="sng">
                <a:latin typeface="Arial Unicode MS" pitchFamily="34" charset="-128"/>
                <a:ea typeface="Arial Unicode MS" pitchFamily="34" charset="-128"/>
                <a:cs typeface="Arial Unicode MS" pitchFamily="34" charset="-128"/>
              </a:rPr>
              <a:t>UA will not cover the entire bill but is meant to help.</a:t>
            </a:r>
          </a:p>
        </p:txBody>
      </p:sp>
      <p:sp>
        <p:nvSpPr>
          <p:cNvPr id="5" name="Title 1"/>
          <p:cNvSpPr txBox="1">
            <a:spLocks/>
          </p:cNvSpPr>
          <p:nvPr/>
        </p:nvSpPr>
        <p:spPr>
          <a:xfrm>
            <a:off x="228600" y="1524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rPr>
              <a:t>Utility Allowance</a:t>
            </a:r>
          </a:p>
        </p:txBody>
      </p:sp>
      <p:sp>
        <p:nvSpPr>
          <p:cNvPr id="2" name="Slide Number Placeholder 1"/>
          <p:cNvSpPr>
            <a:spLocks noGrp="1"/>
          </p:cNvSpPr>
          <p:nvPr>
            <p:ph type="sldNum" sz="quarter" idx="12"/>
          </p:nvPr>
        </p:nvSpPr>
        <p:spPr/>
        <p:txBody>
          <a:bodyPr/>
          <a:lstStyle/>
          <a:p>
            <a:fld id="{9C473276-63CB-4451-BE99-8642D9F5F701}" type="slidenum">
              <a:rPr lang="en-US" smtClean="0"/>
              <a:pPr/>
              <a:t>40</a:t>
            </a:fld>
            <a:endParaRPr lang="en-US"/>
          </a:p>
        </p:txBody>
      </p:sp>
    </p:spTree>
  </p:cSld>
  <p:clrMapOvr>
    <a:masterClrMapping/>
  </p:clrMapOvr>
  <p:transition>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172200" y="2057400"/>
            <a:ext cx="1327731" cy="2031325"/>
          </a:xfrm>
          <a:prstGeom prst="rect">
            <a:avLst/>
          </a:prstGeom>
          <a:solidFill>
            <a:srgbClr val="FFFF00">
              <a:alpha val="85000"/>
            </a:srgbClr>
          </a:solidFill>
          <a:ln cmpd="sng">
            <a:solidFill>
              <a:schemeClr val="accent1">
                <a:shade val="50000"/>
              </a:schemeClr>
            </a:solidFill>
          </a:ln>
        </p:spPr>
        <p:txBody>
          <a:bodyPr wrap="square" rtlCol="0">
            <a:spAutoFit/>
          </a:bodyPr>
          <a:lstStyle/>
          <a:p>
            <a:pPr algn="ctr"/>
            <a:r>
              <a:rPr lang="en-US"/>
              <a:t>Breakdown of Monthly Dollar Allowances for various types of utilities</a:t>
            </a:r>
          </a:p>
        </p:txBody>
      </p:sp>
      <p:sp>
        <p:nvSpPr>
          <p:cNvPr id="22" name="TextBox 21"/>
          <p:cNvSpPr txBox="1"/>
          <p:nvPr/>
        </p:nvSpPr>
        <p:spPr>
          <a:xfrm>
            <a:off x="7620000" y="5791200"/>
            <a:ext cx="1327731" cy="923330"/>
          </a:xfrm>
          <a:prstGeom prst="rect">
            <a:avLst/>
          </a:prstGeom>
          <a:solidFill>
            <a:srgbClr val="00B050">
              <a:alpha val="85000"/>
            </a:srgbClr>
          </a:solidFill>
          <a:ln cmpd="sng">
            <a:solidFill>
              <a:schemeClr val="accent1">
                <a:shade val="50000"/>
              </a:schemeClr>
            </a:solidFill>
          </a:ln>
        </p:spPr>
        <p:txBody>
          <a:bodyPr wrap="square" rtlCol="0">
            <a:spAutoFit/>
          </a:bodyPr>
          <a:lstStyle/>
          <a:p>
            <a:pPr algn="ctr"/>
            <a:r>
              <a:rPr lang="en-US"/>
              <a:t>Total Utility Allowance for the unit</a:t>
            </a:r>
          </a:p>
        </p:txBody>
      </p:sp>
      <p:sp>
        <p:nvSpPr>
          <p:cNvPr id="10" name="Title 1"/>
          <p:cNvSpPr txBox="1">
            <a:spLocks/>
          </p:cNvSpPr>
          <p:nvPr/>
        </p:nvSpPr>
        <p:spPr>
          <a:xfrm>
            <a:off x="457200" y="152400"/>
            <a:ext cx="8229600" cy="685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1">
                    <a:lumMod val="40000"/>
                    <a:lumOff val="60000"/>
                  </a:schemeClr>
                </a:solidFill>
                <a:effectLst/>
                <a:uLnTx/>
                <a:uFillTx/>
                <a:latin typeface="+mn-lt"/>
                <a:ea typeface="+mn-ea"/>
                <a:cs typeface="+mn-cs"/>
              </a:rPr>
              <a:t>Utility Allowance Chart (in packet)</a:t>
            </a:r>
          </a:p>
        </p:txBody>
      </p:sp>
      <p:graphicFrame>
        <p:nvGraphicFramePr>
          <p:cNvPr id="1026" name="Object 2"/>
          <p:cNvGraphicFramePr>
            <a:graphicFrameLocks noChangeAspect="1"/>
          </p:cNvGraphicFramePr>
          <p:nvPr/>
        </p:nvGraphicFramePr>
        <p:xfrm>
          <a:off x="457200" y="914400"/>
          <a:ext cx="4953000" cy="5943600"/>
        </p:xfrm>
        <a:graphic>
          <a:graphicData uri="http://schemas.openxmlformats.org/presentationml/2006/ole">
            <mc:AlternateContent xmlns:mc="http://schemas.openxmlformats.org/markup-compatibility/2006">
              <mc:Choice xmlns:v="urn:schemas-microsoft-com:vml" Requires="v">
                <p:oleObj name="Acrobat Document" r:id="rId2" imgW="7776720" imgH="10046880" progId="AcroExch.Document.DC">
                  <p:embed/>
                </p:oleObj>
              </mc:Choice>
              <mc:Fallback>
                <p:oleObj name="Acrobat Document" r:id="rId2" imgW="7776720" imgH="10046880" progId="AcroExch.Document.DC">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4953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Elbow Connector 8"/>
          <p:cNvCxnSpPr/>
          <p:nvPr/>
        </p:nvCxnSpPr>
        <p:spPr>
          <a:xfrm>
            <a:off x="3505200" y="2895600"/>
            <a:ext cx="2590800" cy="152400"/>
          </a:xfrm>
          <a:prstGeom prst="bentConnector3">
            <a:avLst>
              <a:gd name="adj1" fmla="val 50000"/>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4953000" y="6096000"/>
            <a:ext cx="2590800" cy="152400"/>
          </a:xfrm>
          <a:prstGeom prst="bentConnector3">
            <a:avLst>
              <a:gd name="adj1" fmla="val 50000"/>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00400" y="1905000"/>
            <a:ext cx="381000" cy="2895600"/>
          </a:xfrm>
          <a:prstGeom prst="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41</a:t>
            </a:fld>
            <a:endParaRPr lang="en-US"/>
          </a:p>
        </p:txBody>
      </p:sp>
    </p:spTree>
    <p:extLst>
      <p:ext uri="{BB962C8B-B14F-4D97-AF65-F5344CB8AC3E}">
        <p14:creationId xmlns:p14="http://schemas.microsoft.com/office/powerpoint/2010/main" val="1957564796"/>
      </p:ext>
    </p:extLst>
  </p:cSld>
  <p:clrMapOvr>
    <a:masterClrMapping/>
  </p:clrMapOvr>
  <p:transition>
    <p:whee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153400" cy="3124200"/>
          </a:xfrm>
        </p:spPr>
        <p:txBody>
          <a:bodyPr>
            <a:noAutofit/>
          </a:bodyPr>
          <a:lstStyle/>
          <a:p>
            <a:r>
              <a:rPr lang="en-US">
                <a:latin typeface="Arial Unicode MS" pitchFamily="34" charset="-128"/>
                <a:ea typeface="Arial Unicode MS" pitchFamily="34" charset="-128"/>
                <a:cs typeface="Arial Unicode MS" pitchFamily="34" charset="-128"/>
              </a:rPr>
              <a:t>Present yourself in a positive manner.</a:t>
            </a:r>
          </a:p>
          <a:p>
            <a:r>
              <a:rPr lang="en-US">
                <a:latin typeface="Arial Unicode MS" pitchFamily="34" charset="-128"/>
                <a:ea typeface="Arial Unicode MS" pitchFamily="34" charset="-128"/>
                <a:cs typeface="Arial Unicode MS" pitchFamily="34" charset="-128"/>
              </a:rPr>
              <a:t>Complete application </a:t>
            </a:r>
            <a:r>
              <a:rPr lang="en-US" i="1">
                <a:latin typeface="Arial Unicode MS" pitchFamily="34" charset="-128"/>
                <a:ea typeface="Arial Unicode MS" pitchFamily="34" charset="-128"/>
                <a:cs typeface="Arial Unicode MS" pitchFamily="34" charset="-128"/>
              </a:rPr>
              <a:t>truthfully and completely.</a:t>
            </a:r>
          </a:p>
          <a:p>
            <a:r>
              <a:rPr lang="en-US">
                <a:latin typeface="Arial Unicode MS" pitchFamily="34" charset="-128"/>
                <a:ea typeface="Arial Unicode MS" pitchFamily="34" charset="-128"/>
                <a:cs typeface="Arial Unicode MS" pitchFamily="34" charset="-128"/>
              </a:rPr>
              <a:t>Pay Fees.</a:t>
            </a:r>
          </a:p>
          <a:p>
            <a:r>
              <a:rPr lang="en-US">
                <a:latin typeface="Arial Unicode MS" pitchFamily="34" charset="-128"/>
                <a:ea typeface="Arial Unicode MS" pitchFamily="34" charset="-128"/>
                <a:cs typeface="Arial Unicode MS" pitchFamily="34" charset="-128"/>
              </a:rPr>
              <a:t>Landlord checks credit history, criminal record &amp; rental history.</a:t>
            </a:r>
          </a:p>
          <a:p>
            <a:r>
              <a:rPr lang="en-US">
                <a:latin typeface="Arial Unicode MS" pitchFamily="34" charset="-128"/>
                <a:ea typeface="Arial Unicode MS" pitchFamily="34" charset="-128"/>
                <a:cs typeface="Arial Unicode MS" pitchFamily="34" charset="-128"/>
              </a:rPr>
              <a:t>Pay Security Deposit.</a:t>
            </a:r>
          </a:p>
        </p:txBody>
      </p:sp>
      <p:pic>
        <p:nvPicPr>
          <p:cNvPr id="29698" name="Picture 2" descr="http://t2.gstatic.com/images?q=tbn:ANd9GcSN_q76Q90frBtthx6iM8aHlo0BO1ZosspnihOZaA-wOKrAT19gHRKpddM">
            <a:hlinkClick r:id="rId2"/>
          </p:cNvPr>
          <p:cNvPicPr>
            <a:picLocks noChangeAspect="1" noChangeArrowheads="1"/>
          </p:cNvPicPr>
          <p:nvPr/>
        </p:nvPicPr>
        <p:blipFill>
          <a:blip r:embed="rId3" cstate="print"/>
          <a:stretch>
            <a:fillRect/>
          </a:stretch>
        </p:blipFill>
        <p:spPr bwMode="auto">
          <a:xfrm>
            <a:off x="5410200" y="5029200"/>
            <a:ext cx="2137558" cy="1219200"/>
          </a:xfrm>
          <a:prstGeom prst="rect">
            <a:avLst/>
          </a:prstGeom>
          <a:noFill/>
          <a:ln>
            <a:noFill/>
          </a:ln>
        </p:spPr>
      </p:pic>
      <p:sp>
        <p:nvSpPr>
          <p:cNvPr id="5" name="Title 1"/>
          <p:cNvSpPr txBox="1">
            <a:spLocks/>
          </p:cNvSpPr>
          <p:nvPr/>
        </p:nvSpPr>
        <p:spPr>
          <a:xfrm>
            <a:off x="228600" y="228600"/>
            <a:ext cx="86106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1">
                    <a:lumMod val="40000"/>
                    <a:lumOff val="60000"/>
                  </a:schemeClr>
                </a:solidFill>
                <a:effectLst/>
                <a:uLnTx/>
                <a:uFillTx/>
                <a:latin typeface="+mn-lt"/>
                <a:ea typeface="+mn-ea"/>
                <a:cs typeface="+mn-cs"/>
              </a:rPr>
              <a:t>Obtaining Landlord Approval</a:t>
            </a:r>
          </a:p>
        </p:txBody>
      </p:sp>
      <p:sp>
        <p:nvSpPr>
          <p:cNvPr id="2" name="Slide Number Placeholder 1"/>
          <p:cNvSpPr>
            <a:spLocks noGrp="1"/>
          </p:cNvSpPr>
          <p:nvPr>
            <p:ph type="sldNum" sz="quarter" idx="12"/>
          </p:nvPr>
        </p:nvSpPr>
        <p:spPr/>
        <p:txBody>
          <a:bodyPr/>
          <a:lstStyle/>
          <a:p>
            <a:fld id="{9C473276-63CB-4451-BE99-8642D9F5F701}" type="slidenum">
              <a:rPr lang="en-US" smtClean="0"/>
              <a:pPr/>
              <a:t>42</a:t>
            </a:fld>
            <a:endParaRPr lang="en-US"/>
          </a:p>
        </p:txBody>
      </p:sp>
    </p:spTree>
  </p:cSld>
  <p:clrMapOvr>
    <a:masterClrMapping/>
  </p:clrMapOvr>
  <p:transition>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2A9C-405E-BE19-9C65-495BFC08F1EB}"/>
              </a:ext>
            </a:extLst>
          </p:cNvPr>
          <p:cNvSpPr>
            <a:spLocks noGrp="1"/>
          </p:cNvSpPr>
          <p:nvPr>
            <p:ph type="title"/>
          </p:nvPr>
        </p:nvSpPr>
        <p:spPr>
          <a:solidFill>
            <a:schemeClr val="accent3">
              <a:lumMod val="50000"/>
            </a:schemeClr>
          </a:solidFill>
        </p:spPr>
        <p:txBody>
          <a:bodyPr/>
          <a:lstStyle/>
          <a:p>
            <a:r>
              <a:rPr lang="en-US">
                <a:solidFill>
                  <a:schemeClr val="bg1"/>
                </a:solidFill>
              </a:rPr>
              <a:t>Avoid Scams and Fraud </a:t>
            </a:r>
          </a:p>
        </p:txBody>
      </p:sp>
      <p:sp>
        <p:nvSpPr>
          <p:cNvPr id="3" name="Content Placeholder 2">
            <a:extLst>
              <a:ext uri="{FF2B5EF4-FFF2-40B4-BE49-F238E27FC236}">
                <a16:creationId xmlns:a16="http://schemas.microsoft.com/office/drawing/2014/main" id="{3B4D4E09-548D-2D4B-2C55-81F2F82D6B39}"/>
              </a:ext>
            </a:extLst>
          </p:cNvPr>
          <p:cNvSpPr>
            <a:spLocks noGrp="1"/>
          </p:cNvSpPr>
          <p:nvPr>
            <p:ph idx="1"/>
          </p:nvPr>
        </p:nvSpPr>
        <p:spPr>
          <a:xfrm>
            <a:off x="457200" y="1600200"/>
            <a:ext cx="8229600" cy="4756150"/>
          </a:xfrm>
        </p:spPr>
        <p:txBody>
          <a:bodyPr vert="horz" lIns="91440" tIns="45720" rIns="91440" bIns="45720" rtlCol="0" anchor="t">
            <a:normAutofit/>
          </a:bodyPr>
          <a:lstStyle/>
          <a:p>
            <a:r>
              <a:rPr lang="en-US" sz="2000"/>
              <a:t>Never give out financial information to anyone who calls you over the phone.(Example: bank account number, social security number, PayPal info, </a:t>
            </a:r>
            <a:r>
              <a:rPr lang="en-US" sz="2000" err="1"/>
              <a:t>ect</a:t>
            </a:r>
            <a:r>
              <a:rPr lang="en-US" sz="2000"/>
              <a:t>.)</a:t>
            </a:r>
          </a:p>
          <a:p>
            <a:r>
              <a:rPr lang="en-US" sz="2000"/>
              <a:t>AffordableHousing.com does not store credit card nor will we ever ask for your social security number. Tenants will never receive a phone call from affordablehousing.com.</a:t>
            </a:r>
            <a:endParaRPr lang="en-US" sz="2000">
              <a:cs typeface="Calibri"/>
            </a:endParaRPr>
          </a:p>
          <a:p>
            <a:r>
              <a:rPr lang="en-US" sz="2000"/>
              <a:t>Tenants should always deal locally with landlords and property managers that you can meet in person. Wiring funds to an unknown individual should never be done.</a:t>
            </a:r>
          </a:p>
          <a:p>
            <a:r>
              <a:rPr lang="en-US" sz="2000"/>
              <a:t>It is important to contact the appraiser/assessor office to verify the landlord is the owner of the property.</a:t>
            </a:r>
          </a:p>
          <a:p>
            <a:r>
              <a:rPr lang="en-US" sz="2000"/>
              <a:t>If in doubt as to ownership or the representation of an agent, we recommend you check with the local housing agency, landlord liaison before exchanging any funds.</a:t>
            </a:r>
          </a:p>
          <a:p>
            <a:endParaRPr lang="en-US" sz="2000"/>
          </a:p>
          <a:p>
            <a:endParaRPr lang="en-US" sz="2400"/>
          </a:p>
          <a:p>
            <a:endParaRPr lang="en-US" sz="2400"/>
          </a:p>
          <a:p>
            <a:endParaRPr lang="en-US"/>
          </a:p>
          <a:p>
            <a:endParaRPr lang="en-US"/>
          </a:p>
        </p:txBody>
      </p:sp>
      <p:sp>
        <p:nvSpPr>
          <p:cNvPr id="4" name="Slide Number Placeholder 3">
            <a:extLst>
              <a:ext uri="{FF2B5EF4-FFF2-40B4-BE49-F238E27FC236}">
                <a16:creationId xmlns:a16="http://schemas.microsoft.com/office/drawing/2014/main" id="{4C46A6DF-641E-38FF-7951-C59DCD16949D}"/>
              </a:ext>
            </a:extLst>
          </p:cNvPr>
          <p:cNvSpPr>
            <a:spLocks noGrp="1"/>
          </p:cNvSpPr>
          <p:nvPr>
            <p:ph type="sldNum" sz="quarter" idx="12"/>
          </p:nvPr>
        </p:nvSpPr>
        <p:spPr/>
        <p:txBody>
          <a:bodyPr/>
          <a:lstStyle/>
          <a:p>
            <a:fld id="{9C473276-63CB-4451-BE99-8642D9F5F701}" type="slidenum">
              <a:rPr lang="en-US" smtClean="0"/>
              <a:pPr/>
              <a:t>43</a:t>
            </a:fld>
            <a:endParaRPr lang="en-US"/>
          </a:p>
        </p:txBody>
      </p:sp>
    </p:spTree>
    <p:extLst>
      <p:ext uri="{BB962C8B-B14F-4D97-AF65-F5344CB8AC3E}">
        <p14:creationId xmlns:p14="http://schemas.microsoft.com/office/powerpoint/2010/main" val="341351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00200"/>
            <a:ext cx="8610599" cy="5355312"/>
          </a:xfrm>
          <a:prstGeom prst="rect">
            <a:avLst/>
          </a:prstGeom>
          <a:noFill/>
        </p:spPr>
        <p:txBody>
          <a:bodyPr wrap="square" rtlCol="0">
            <a:spAutoFit/>
          </a:bodyPr>
          <a:lstStyle/>
          <a:p>
            <a:r>
              <a:rPr lang="en-US" b="1">
                <a:latin typeface="Arial Unicode MS" pitchFamily="34" charset="-128"/>
                <a:ea typeface="Arial Unicode MS" pitchFamily="34" charset="-128"/>
                <a:cs typeface="Arial Unicode MS" pitchFamily="34" charset="-128"/>
              </a:rPr>
              <a:t>The following slides illustrate the entire Move Process of FWHS:</a:t>
            </a:r>
          </a:p>
          <a:p>
            <a:endParaRPr lang="en-US" b="1">
              <a:latin typeface="Arial Unicode MS" pitchFamily="34" charset="-128"/>
              <a:ea typeface="Arial Unicode MS" pitchFamily="34" charset="-128"/>
              <a:cs typeface="Arial Unicode MS" pitchFamily="34" charset="-128"/>
            </a:endParaRPr>
          </a:p>
          <a:p>
            <a:pPr marL="288925" indent="-288925">
              <a:buFont typeface="Wingdings" pitchFamily="2" charset="2"/>
              <a:buChar char="Ø"/>
            </a:pPr>
            <a:r>
              <a:rPr lang="en-US">
                <a:latin typeface="Arial Unicode MS" pitchFamily="34" charset="-128"/>
                <a:ea typeface="Arial Unicode MS" pitchFamily="34" charset="-128"/>
                <a:cs typeface="Arial Unicode MS" pitchFamily="34" charset="-128"/>
              </a:rPr>
              <a:t>Participant submits notice to landlord in accordance to lease required time frame (FWHS recommends a 60-day notice); Provide Housing Counselor with a copy of the notice.</a:t>
            </a:r>
          </a:p>
          <a:p>
            <a:endParaRPr lang="en-US">
              <a:latin typeface="Arial Unicode MS" pitchFamily="34" charset="-128"/>
              <a:ea typeface="Arial Unicode MS" pitchFamily="34" charset="-128"/>
              <a:cs typeface="Arial Unicode MS" pitchFamily="34" charset="-128"/>
            </a:endParaRPr>
          </a:p>
          <a:p>
            <a:pPr marL="288925" indent="-288925">
              <a:buFont typeface="Wingdings" pitchFamily="2" charset="2"/>
              <a:buChar char="Ø"/>
              <a:tabLst>
                <a:tab pos="288925" algn="l"/>
              </a:tabLst>
            </a:pPr>
            <a:r>
              <a:rPr lang="en-US">
                <a:latin typeface="Arial Unicode MS" pitchFamily="34" charset="-128"/>
                <a:ea typeface="Arial Unicode MS" pitchFamily="34" charset="-128"/>
                <a:cs typeface="Arial Unicode MS" pitchFamily="34" charset="-128"/>
              </a:rPr>
              <a:t>Landlord is required to provide Housing Counselor a completed Affidavit of Damages/Unpaid Rent form (download form from landlord forms), confirming receipt of notification that states if participant is in good standing with any payments owed and no damage done to property (FWHS suggests landlord conduct an inspection before submitting letter).  Participant and landlord must BOTH sign the form.</a:t>
            </a:r>
          </a:p>
          <a:p>
            <a:endParaRPr lang="en-US">
              <a:latin typeface="Arial Unicode MS" pitchFamily="34" charset="-128"/>
              <a:ea typeface="Arial Unicode MS" pitchFamily="34" charset="-128"/>
              <a:cs typeface="Arial Unicode MS" pitchFamily="34" charset="-128"/>
            </a:endParaRPr>
          </a:p>
          <a:p>
            <a:pPr marL="288925" indent="-288925">
              <a:buFont typeface="Wingdings" pitchFamily="2" charset="2"/>
              <a:buChar char="Ø"/>
            </a:pPr>
            <a:r>
              <a:rPr lang="en-US">
                <a:latin typeface="Arial Unicode MS" pitchFamily="34" charset="-128"/>
                <a:ea typeface="Arial Unicode MS" pitchFamily="34" charset="-128"/>
                <a:cs typeface="Arial Unicode MS" pitchFamily="34" charset="-128"/>
              </a:rPr>
              <a:t>Once both required documents have been received, the participant will be notified in writing of an appointment to attend a voucher briefing. Participant should be prepared to bring current income verification information and the complete updated Tenant Information package.</a:t>
            </a:r>
          </a:p>
          <a:p>
            <a:endParaRPr lang="en-US">
              <a:latin typeface="Arial Unicode MS" pitchFamily="34" charset="-128"/>
              <a:ea typeface="Arial Unicode MS" pitchFamily="34" charset="-128"/>
              <a:cs typeface="Arial Unicode MS" pitchFamily="34" charset="-128"/>
            </a:endParaRPr>
          </a:p>
          <a:p>
            <a:endParaRPr lang="en-US"/>
          </a:p>
        </p:txBody>
      </p:sp>
      <p:sp>
        <p:nvSpPr>
          <p:cNvPr id="8" name="Title 1"/>
          <p:cNvSpPr txBox="1">
            <a:spLocks noGrp="1"/>
          </p:cNvSpPr>
          <p:nvPr>
            <p:ph type="title"/>
          </p:nvPr>
        </p:nvSpPr>
        <p:spPr>
          <a:xfrm>
            <a:off x="457200" y="155448"/>
            <a:ext cx="8229600" cy="1216152"/>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rPr>
              <a:t>The Fort Worth Housing Solutions Move Process</a:t>
            </a:r>
            <a:endParaRPr kumimoji="0" lang="en-US" sz="2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33600"/>
            <a:ext cx="9143999" cy="3970318"/>
          </a:xfrm>
          <a:prstGeom prst="rect">
            <a:avLst/>
          </a:prstGeom>
          <a:noFill/>
        </p:spPr>
        <p:txBody>
          <a:bodyPr wrap="square" rtlCol="0">
            <a:spAutoFit/>
          </a:bodyPr>
          <a:lstStyle/>
          <a:p>
            <a:pPr marL="288925" indent="-288925">
              <a:buFont typeface="Wingdings" pitchFamily="2" charset="2"/>
              <a:buChar char="Ø"/>
            </a:pPr>
            <a:r>
              <a:rPr lang="en-US">
                <a:latin typeface="Arial Unicode MS" pitchFamily="34" charset="-128"/>
                <a:ea typeface="Arial Unicode MS" pitchFamily="34" charset="-128"/>
                <a:cs typeface="Arial Unicode MS" pitchFamily="34" charset="-128"/>
              </a:rPr>
              <a:t>Participant will be issued a </a:t>
            </a:r>
            <a:r>
              <a:rPr lang="en-US" b="1">
                <a:latin typeface="Arial Unicode MS" pitchFamily="34" charset="-128"/>
                <a:ea typeface="Arial Unicode MS" pitchFamily="34" charset="-128"/>
                <a:cs typeface="Arial Unicode MS" pitchFamily="34" charset="-128"/>
              </a:rPr>
              <a:t>relocation voucher</a:t>
            </a:r>
            <a:r>
              <a:rPr lang="en-US">
                <a:latin typeface="Arial Unicode MS" pitchFamily="34" charset="-128"/>
                <a:ea typeface="Arial Unicode MS" pitchFamily="34" charset="-128"/>
                <a:cs typeface="Arial Unicode MS" pitchFamily="34" charset="-128"/>
              </a:rPr>
              <a:t> along with moving package to include information on how to access </a:t>
            </a:r>
            <a:r>
              <a:rPr lang="en-US" b="1">
                <a:latin typeface="Arial Unicode MS" pitchFamily="34" charset="-128"/>
                <a:ea typeface="Arial Unicode MS" pitchFamily="34" charset="-128"/>
                <a:cs typeface="Arial Unicode MS" pitchFamily="34" charset="-128"/>
              </a:rPr>
              <a:t>affordablehousing.com </a:t>
            </a:r>
            <a:r>
              <a:rPr lang="en-US">
                <a:latin typeface="Arial Unicode MS" pitchFamily="34" charset="-128"/>
                <a:ea typeface="Arial Unicode MS" pitchFamily="34" charset="-128"/>
                <a:cs typeface="Arial Unicode MS" pitchFamily="34" charset="-128"/>
              </a:rPr>
              <a:t>for current property listings.</a:t>
            </a:r>
          </a:p>
          <a:p>
            <a:pPr>
              <a:buFont typeface="Wingdings" pitchFamily="2" charset="2"/>
              <a:buChar char="Ø"/>
            </a:pPr>
            <a:endParaRPr lang="en-US">
              <a:latin typeface="Arial Unicode MS" pitchFamily="34" charset="-128"/>
              <a:ea typeface="Arial Unicode MS" pitchFamily="34" charset="-128"/>
              <a:cs typeface="Arial Unicode MS" pitchFamily="34" charset="-128"/>
            </a:endParaRPr>
          </a:p>
          <a:p>
            <a:pPr>
              <a:buFont typeface="Wingdings" pitchFamily="2" charset="2"/>
              <a:buChar char="Ø"/>
            </a:pPr>
            <a:r>
              <a:rPr lang="en-US" b="1">
                <a:latin typeface="Arial Unicode MS" pitchFamily="34" charset="-128"/>
                <a:ea typeface="Arial Unicode MS" pitchFamily="34" charset="-128"/>
                <a:cs typeface="Arial Unicode MS" pitchFamily="34" charset="-128"/>
              </a:rPr>
              <a:t> </a:t>
            </a:r>
            <a:r>
              <a:rPr lang="en-US" sz="900">
                <a:latin typeface="Arial Unicode MS" pitchFamily="34" charset="-128"/>
                <a:ea typeface="Arial Unicode MS" pitchFamily="34" charset="-128"/>
                <a:cs typeface="Arial Unicode MS" pitchFamily="34" charset="-128"/>
              </a:rPr>
              <a:t>  </a:t>
            </a:r>
            <a:r>
              <a:rPr lang="en-US">
                <a:latin typeface="Arial Unicode MS" pitchFamily="34" charset="-128"/>
                <a:ea typeface="Arial Unicode MS" pitchFamily="34" charset="-128"/>
                <a:cs typeface="Arial Unicode MS" pitchFamily="34" charset="-128"/>
              </a:rPr>
              <a:t>Once participant has found housing of choice, the landlord must complete </a:t>
            </a:r>
          </a:p>
          <a:p>
            <a:r>
              <a:rPr lang="en-US" b="1">
                <a:latin typeface="Arial Unicode MS" pitchFamily="34" charset="-128"/>
                <a:ea typeface="Arial Unicode MS" pitchFamily="34" charset="-128"/>
                <a:cs typeface="Arial Unicode MS" pitchFamily="34" charset="-128"/>
              </a:rPr>
              <a:t>     Request for Tenancy Approval (RFTA) </a:t>
            </a:r>
            <a:r>
              <a:rPr lang="en-US">
                <a:latin typeface="Arial Unicode MS" pitchFamily="34" charset="-128"/>
                <a:ea typeface="Arial Unicode MS" pitchFamily="34" charset="-128"/>
                <a:cs typeface="Arial Unicode MS" pitchFamily="34" charset="-128"/>
              </a:rPr>
              <a:t>form in its entirety and submit all required</a:t>
            </a:r>
          </a:p>
          <a:p>
            <a:r>
              <a:rPr lang="en-US">
                <a:latin typeface="Arial Unicode MS" pitchFamily="34" charset="-128"/>
                <a:ea typeface="Arial Unicode MS" pitchFamily="34" charset="-128"/>
                <a:cs typeface="Arial Unicode MS" pitchFamily="34" charset="-128"/>
              </a:rPr>
              <a:t>     landlord documentation.</a:t>
            </a:r>
          </a:p>
          <a:p>
            <a:endParaRPr lang="en-US" b="1">
              <a:latin typeface="Arial Unicode MS" pitchFamily="34" charset="-128"/>
              <a:ea typeface="Arial Unicode MS" pitchFamily="34" charset="-128"/>
              <a:cs typeface="Arial Unicode MS" pitchFamily="34" charset="-128"/>
            </a:endParaRPr>
          </a:p>
          <a:p>
            <a:pPr>
              <a:buFont typeface="Wingdings" pitchFamily="2" charset="2"/>
              <a:buChar char="Ø"/>
            </a:pPr>
            <a:r>
              <a:rPr lang="en-US" b="1">
                <a:latin typeface="Arial Unicode MS" pitchFamily="34" charset="-128"/>
                <a:ea typeface="Arial Unicode MS" pitchFamily="34" charset="-128"/>
                <a:cs typeface="Arial Unicode MS" pitchFamily="34" charset="-128"/>
              </a:rPr>
              <a:t>  </a:t>
            </a:r>
            <a:r>
              <a:rPr lang="en-US" sz="900">
                <a:latin typeface="Arial Unicode MS" pitchFamily="34" charset="-128"/>
                <a:ea typeface="Arial Unicode MS" pitchFamily="34" charset="-128"/>
                <a:cs typeface="Arial Unicode MS" pitchFamily="34" charset="-128"/>
              </a:rPr>
              <a:t> </a:t>
            </a:r>
            <a:r>
              <a:rPr lang="en-US">
                <a:latin typeface="Arial Unicode MS" pitchFamily="34" charset="-128"/>
                <a:ea typeface="Arial Unicode MS" pitchFamily="34" charset="-128"/>
                <a:cs typeface="Arial Unicode MS" pitchFamily="34" charset="-128"/>
              </a:rPr>
              <a:t>Once all documents are completed they should be submitted to the Housing </a:t>
            </a:r>
          </a:p>
          <a:p>
            <a:r>
              <a:rPr lang="en-US">
                <a:latin typeface="Arial Unicode MS" pitchFamily="34" charset="-128"/>
                <a:ea typeface="Arial Unicode MS" pitchFamily="34" charset="-128"/>
                <a:cs typeface="Arial Unicode MS" pitchFamily="34" charset="-128"/>
              </a:rPr>
              <a:t>     Choice Voucher department for processing. Staff will process </a:t>
            </a:r>
            <a:r>
              <a:rPr lang="en-US" b="1">
                <a:latin typeface="Arial Unicode MS" pitchFamily="34" charset="-128"/>
                <a:ea typeface="Arial Unicode MS" pitchFamily="34" charset="-128"/>
                <a:cs typeface="Arial Unicode MS" pitchFamily="34" charset="-128"/>
              </a:rPr>
              <a:t>unit affordability </a:t>
            </a:r>
            <a:r>
              <a:rPr lang="en-US">
                <a:latin typeface="Arial Unicode MS" pitchFamily="34" charset="-128"/>
                <a:ea typeface="Arial Unicode MS" pitchFamily="34" charset="-128"/>
                <a:cs typeface="Arial Unicode MS" pitchFamily="34" charset="-128"/>
              </a:rPr>
              <a:t>to</a:t>
            </a:r>
          </a:p>
          <a:p>
            <a:r>
              <a:rPr lang="en-US">
                <a:latin typeface="Arial Unicode MS" pitchFamily="34" charset="-128"/>
                <a:ea typeface="Arial Unicode MS" pitchFamily="34" charset="-128"/>
                <a:cs typeface="Arial Unicode MS" pitchFamily="34" charset="-128"/>
              </a:rPr>
              <a:t>     ensure that participant is not paying more than 30% of annual adjusted income.</a:t>
            </a:r>
          </a:p>
          <a:p>
            <a:pPr>
              <a:buFont typeface="Wingdings" pitchFamily="2" charset="2"/>
              <a:buChar char="Ø"/>
            </a:pPr>
            <a:endParaRPr lang="en-US">
              <a:latin typeface="Arial Unicode MS" pitchFamily="34" charset="-128"/>
              <a:ea typeface="Arial Unicode MS" pitchFamily="34" charset="-128"/>
              <a:cs typeface="Arial Unicode MS" pitchFamily="34" charset="-128"/>
            </a:endParaRPr>
          </a:p>
          <a:p>
            <a:pPr marL="342900" indent="-342900">
              <a:buFont typeface="Wingdings" pitchFamily="2" charset="2"/>
              <a:buChar char="Ø"/>
            </a:pPr>
            <a:r>
              <a:rPr lang="en-US" b="1">
                <a:latin typeface="Arial Unicode MS" pitchFamily="34" charset="-128"/>
                <a:ea typeface="Arial Unicode MS" pitchFamily="34" charset="-128"/>
                <a:cs typeface="Arial Unicode MS" pitchFamily="34" charset="-128"/>
              </a:rPr>
              <a:t> </a:t>
            </a:r>
            <a:r>
              <a:rPr lang="en-US" b="1" u="sng">
                <a:latin typeface="Arial Unicode MS" pitchFamily="34" charset="-128"/>
                <a:ea typeface="Arial Unicode MS" pitchFamily="34" charset="-128"/>
                <a:cs typeface="Arial Unicode MS" pitchFamily="34" charset="-128"/>
              </a:rPr>
              <a:t>If unit is affordable</a:t>
            </a:r>
            <a:r>
              <a:rPr lang="en-US">
                <a:latin typeface="Arial Unicode MS" pitchFamily="34" charset="-128"/>
                <a:ea typeface="Arial Unicode MS" pitchFamily="34" charset="-128"/>
                <a:cs typeface="Arial Unicode MS" pitchFamily="34" charset="-128"/>
              </a:rPr>
              <a:t>, participant and landlord will be contacted to inform them</a:t>
            </a:r>
          </a:p>
          <a:p>
            <a:pPr marL="342900" indent="-342900"/>
            <a:r>
              <a:rPr lang="en-US">
                <a:latin typeface="Arial Unicode MS" pitchFamily="34" charset="-128"/>
                <a:ea typeface="Arial Unicode MS" pitchFamily="34" charset="-128"/>
                <a:cs typeface="Arial Unicode MS" pitchFamily="34" charset="-128"/>
              </a:rPr>
              <a:t>      of that</a:t>
            </a:r>
            <a:r>
              <a:rPr lang="en-US" b="1">
                <a:latin typeface="Arial Unicode MS" pitchFamily="34" charset="-128"/>
                <a:ea typeface="Arial Unicode MS" pitchFamily="34" charset="-128"/>
                <a:cs typeface="Arial Unicode MS" pitchFamily="34" charset="-128"/>
              </a:rPr>
              <a:t> </a:t>
            </a:r>
            <a:r>
              <a:rPr lang="en-US">
                <a:latin typeface="Arial Unicode MS" pitchFamily="34" charset="-128"/>
                <a:ea typeface="Arial Unicode MS" pitchFamily="34" charset="-128"/>
                <a:cs typeface="Arial Unicode MS" pitchFamily="34" charset="-128"/>
              </a:rPr>
              <a:t>information and to provide an </a:t>
            </a:r>
            <a:r>
              <a:rPr lang="en-US" b="1">
                <a:latin typeface="Arial Unicode MS" pitchFamily="34" charset="-128"/>
                <a:ea typeface="Arial Unicode MS" pitchFamily="34" charset="-128"/>
                <a:cs typeface="Arial Unicode MS" pitchFamily="34" charset="-128"/>
              </a:rPr>
              <a:t>estimated Housing Assistance Payment</a:t>
            </a:r>
          </a:p>
          <a:p>
            <a:pPr marL="342900" indent="-342900"/>
            <a:r>
              <a:rPr lang="en-US" b="1">
                <a:latin typeface="Arial Unicode MS" pitchFamily="34" charset="-128"/>
                <a:ea typeface="Arial Unicode MS" pitchFamily="34" charset="-128"/>
                <a:cs typeface="Arial Unicode MS" pitchFamily="34" charset="-128"/>
              </a:rPr>
              <a:t>      (HAP) and estimated rent portion.</a:t>
            </a:r>
            <a:endParaRPr lang="en-US">
              <a:latin typeface="Arial Unicode MS" pitchFamily="34" charset="-128"/>
              <a:ea typeface="Arial Unicode MS" pitchFamily="34" charset="-128"/>
              <a:cs typeface="Arial Unicode MS" pitchFamily="34" charset="-128"/>
            </a:endParaRPr>
          </a:p>
        </p:txBody>
      </p:sp>
      <p:sp>
        <p:nvSpPr>
          <p:cNvPr id="6" name="Title 1"/>
          <p:cNvSpPr txBox="1">
            <a:spLocks noGrp="1"/>
          </p:cNvSpPr>
          <p:nvPr>
            <p:ph type="title"/>
          </p:nvPr>
        </p:nvSpPr>
        <p:spPr>
          <a:xfrm>
            <a:off x="457200" y="155448"/>
            <a:ext cx="8229600" cy="1139952"/>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lvl="0" algn="ctr">
              <a:defRPr/>
            </a:pPr>
            <a:r>
              <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rPr>
              <a:t>The </a:t>
            </a:r>
            <a:r>
              <a:rPr lang="en-US" sz="4400" b="0">
                <a:solidFill>
                  <a:schemeClr val="accent1">
                    <a:lumMod val="40000"/>
                    <a:lumOff val="60000"/>
                  </a:schemeClr>
                </a:solidFill>
              </a:rPr>
              <a:t>Move Process</a:t>
            </a:r>
            <a:endParaRPr kumimoji="0" lang="en-US" sz="32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lvl="0" algn="ctr">
              <a:defRPr/>
            </a:pPr>
            <a:r>
              <a:rPr lang="en-US" sz="4400" b="0">
                <a:solidFill>
                  <a:schemeClr val="accent1">
                    <a:lumMod val="40000"/>
                    <a:lumOff val="60000"/>
                  </a:schemeClr>
                </a:solidFill>
              </a:rPr>
              <a:t>The Move Process</a:t>
            </a:r>
            <a:endPar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a:xfrm>
            <a:off x="457200" y="1600201"/>
            <a:ext cx="8229600" cy="5105400"/>
          </a:xfrm>
        </p:spPr>
        <p:txBody>
          <a:bodyPr>
            <a:normAutofit fontScale="47500" lnSpcReduction="20000"/>
          </a:bodyPr>
          <a:lstStyle/>
          <a:p>
            <a:pPr marL="342900" indent="-342900" algn="ctr">
              <a:buNone/>
            </a:pPr>
            <a:r>
              <a:rPr lang="en-US" sz="3800" b="1" u="sng">
                <a:latin typeface="Arial Unicode MS" pitchFamily="34" charset="-128"/>
                <a:ea typeface="Arial Unicode MS" pitchFamily="34" charset="-128"/>
                <a:cs typeface="Arial Unicode MS" pitchFamily="34" charset="-128"/>
              </a:rPr>
              <a:t>If unit is not affordable</a:t>
            </a:r>
            <a:r>
              <a:rPr lang="en-US" sz="3800">
                <a:latin typeface="Arial Unicode MS" pitchFamily="34" charset="-128"/>
                <a:ea typeface="Arial Unicode MS" pitchFamily="34" charset="-128"/>
                <a:cs typeface="Arial Unicode MS" pitchFamily="34" charset="-128"/>
              </a:rPr>
              <a:t>, landlord and participant</a:t>
            </a:r>
          </a:p>
          <a:p>
            <a:pPr marL="342900" indent="-342900" algn="ctr">
              <a:buNone/>
            </a:pPr>
            <a:r>
              <a:rPr lang="en-US" sz="3800">
                <a:latin typeface="Arial Unicode MS" pitchFamily="34" charset="-128"/>
                <a:ea typeface="Arial Unicode MS" pitchFamily="34" charset="-128"/>
                <a:cs typeface="Arial Unicode MS" pitchFamily="34" charset="-128"/>
              </a:rPr>
              <a:t>will be contacted by FWHS to see if landlord is willing to lower proposed rent to an affordable amount. </a:t>
            </a:r>
            <a:r>
              <a:rPr lang="en-US" sz="3800">
                <a:solidFill>
                  <a:srgbClr val="000000"/>
                </a:solidFill>
                <a:latin typeface="Arial Unicode MS" pitchFamily="34" charset="-128"/>
                <a:ea typeface="Arial Unicode MS" pitchFamily="34" charset="-128"/>
                <a:cs typeface="Arial Unicode MS" pitchFamily="34" charset="-128"/>
              </a:rPr>
              <a:t> </a:t>
            </a:r>
            <a:endParaRPr lang="en-US" sz="3800">
              <a:latin typeface="Arial Unicode MS" pitchFamily="34" charset="-128"/>
              <a:ea typeface="Arial Unicode MS" pitchFamily="34" charset="-128"/>
              <a:cs typeface="Arial Unicode MS" pitchFamily="34" charset="-128"/>
            </a:endParaRPr>
          </a:p>
          <a:p>
            <a:pPr algn="ctr">
              <a:buNone/>
            </a:pPr>
            <a:endParaRPr lang="en-US" b="1" i="1">
              <a:latin typeface="Arial Unicode MS" pitchFamily="34" charset="-128"/>
              <a:ea typeface="Arial Unicode MS" pitchFamily="34" charset="-128"/>
              <a:cs typeface="Arial Unicode MS" pitchFamily="34" charset="-128"/>
            </a:endParaRPr>
          </a:p>
          <a:p>
            <a:pPr algn="ctr">
              <a:buNone/>
            </a:pPr>
            <a:endParaRPr lang="en-US" b="1" i="1">
              <a:latin typeface="Arial Unicode MS" pitchFamily="34" charset="-128"/>
              <a:ea typeface="Arial Unicode MS" pitchFamily="34" charset="-128"/>
              <a:cs typeface="Arial Unicode MS" pitchFamily="34" charset="-128"/>
            </a:endParaRPr>
          </a:p>
          <a:p>
            <a:pPr algn="ctr">
              <a:buNone/>
            </a:pPr>
            <a:r>
              <a:rPr lang="en-US" b="1" i="1">
                <a:solidFill>
                  <a:srgbClr val="C00000"/>
                </a:solidFill>
                <a:latin typeface="Arial Unicode MS" pitchFamily="34" charset="-128"/>
                <a:ea typeface="Arial Unicode MS" pitchFamily="34" charset="-128"/>
                <a:cs typeface="Arial Unicode MS" pitchFamily="34" charset="-128"/>
              </a:rPr>
              <a:t>**PARTICIPANT </a:t>
            </a:r>
            <a:r>
              <a:rPr lang="en-US" b="1" i="1" u="sng">
                <a:solidFill>
                  <a:srgbClr val="C00000"/>
                </a:solidFill>
                <a:latin typeface="Arial Unicode MS" pitchFamily="34" charset="-128"/>
                <a:ea typeface="Arial Unicode MS" pitchFamily="34" charset="-128"/>
                <a:cs typeface="Arial Unicode MS" pitchFamily="34" charset="-128"/>
              </a:rPr>
              <a:t>SHOULD NOT</a:t>
            </a:r>
            <a:r>
              <a:rPr lang="en-US" b="1" i="1">
                <a:solidFill>
                  <a:srgbClr val="C00000"/>
                </a:solidFill>
                <a:latin typeface="Arial Unicode MS" pitchFamily="34" charset="-128"/>
                <a:ea typeface="Arial Unicode MS" pitchFamily="34" charset="-128"/>
                <a:cs typeface="Arial Unicode MS" pitchFamily="34" charset="-128"/>
              </a:rPr>
              <a:t> MOVE IN AT THIS TIME OR SIGN A LEASE**  </a:t>
            </a:r>
          </a:p>
          <a:p>
            <a:pPr>
              <a:buNone/>
            </a:pPr>
            <a:endParaRPr lang="en-US">
              <a:latin typeface="Arial Unicode MS" pitchFamily="34" charset="-128"/>
              <a:ea typeface="Arial Unicode MS" pitchFamily="34" charset="-128"/>
              <a:cs typeface="Arial Unicode MS" pitchFamily="34" charset="-128"/>
            </a:endParaRPr>
          </a:p>
          <a:p>
            <a:r>
              <a:rPr lang="en-US" sz="3800">
                <a:latin typeface="Arial Unicode MS" pitchFamily="34" charset="-128"/>
                <a:ea typeface="Arial Unicode MS" pitchFamily="34" charset="-128"/>
                <a:cs typeface="Arial Unicode MS" pitchFamily="34" charset="-128"/>
              </a:rPr>
              <a:t>If the landlord agrees to lower proposed rent to make unit affordable, the landlord will be required to submit in writing the agreement to lower rent to include unit address, new rental amount and participant’s name.</a:t>
            </a:r>
          </a:p>
          <a:p>
            <a:endParaRPr lang="en-US" sz="3800">
              <a:latin typeface="Arial Unicode MS" pitchFamily="34" charset="-128"/>
              <a:ea typeface="Arial Unicode MS" pitchFamily="34" charset="-128"/>
              <a:cs typeface="Arial Unicode MS" pitchFamily="34" charset="-128"/>
            </a:endParaRPr>
          </a:p>
          <a:p>
            <a:r>
              <a:rPr lang="en-US" sz="3800">
                <a:latin typeface="Arial Unicode MS" pitchFamily="34" charset="-128"/>
                <a:ea typeface="Arial Unicode MS" pitchFamily="34" charset="-128"/>
                <a:cs typeface="Arial Unicode MS" pitchFamily="34" charset="-128"/>
              </a:rPr>
              <a:t>If the landlord does not agree to lower proposed rent, participant will be mailed or emailed a new RFTA.</a:t>
            </a:r>
          </a:p>
          <a:p>
            <a:endParaRPr lang="en-US" sz="3800">
              <a:latin typeface="Arial Unicode MS" pitchFamily="34" charset="-128"/>
              <a:ea typeface="Arial Unicode MS" pitchFamily="34" charset="-128"/>
              <a:cs typeface="Arial Unicode MS" pitchFamily="34" charset="-128"/>
            </a:endParaRPr>
          </a:p>
          <a:p>
            <a:r>
              <a:rPr lang="en-US" sz="3800">
                <a:latin typeface="Arial Unicode MS" pitchFamily="34" charset="-128"/>
                <a:ea typeface="Arial Unicode MS" pitchFamily="34" charset="-128"/>
                <a:cs typeface="Arial Unicode MS" pitchFamily="34" charset="-128"/>
              </a:rPr>
              <a:t>Affordable unit will be submitted to inspection team. Inspection team member will contact landlord to schedule time and date for Housing Quality Standards Inspection. </a:t>
            </a:r>
            <a:endParaRPr lang="en-US">
              <a:latin typeface="Arial Unicode MS" pitchFamily="34" charset="-128"/>
              <a:ea typeface="Arial Unicode MS" pitchFamily="34" charset="-128"/>
              <a:cs typeface="Arial Unicode MS" pitchFamily="34" charset="-128"/>
            </a:endParaRPr>
          </a:p>
          <a:p>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799" cy="4572000"/>
          </a:xfrm>
        </p:spPr>
        <p:txBody>
          <a:bodyPr anchor="ctr">
            <a:normAutofit/>
          </a:bodyPr>
          <a:lstStyle/>
          <a:p>
            <a:pPr>
              <a:buNone/>
            </a:pPr>
            <a:r>
              <a:rPr lang="en-US">
                <a:latin typeface="Arial Unicode MS" pitchFamily="34" charset="-128"/>
                <a:ea typeface="Arial Unicode MS" pitchFamily="34" charset="-128"/>
                <a:cs typeface="Arial Unicode MS" pitchFamily="34" charset="-128"/>
              </a:rPr>
              <a:t>	</a:t>
            </a:r>
            <a:r>
              <a:rPr lang="en-US" sz="2000">
                <a:latin typeface="Arial Unicode MS" pitchFamily="34" charset="-128"/>
                <a:ea typeface="Arial Unicode MS" pitchFamily="34" charset="-128"/>
                <a:cs typeface="Arial Unicode MS" pitchFamily="34" charset="-128"/>
              </a:rPr>
              <a:t>Once approved by the landlord as a new tenant, have the landlord complete the Request for Tenancy Approval  (RFTA) and submit it. </a:t>
            </a:r>
          </a:p>
          <a:p>
            <a:pPr algn="ctr">
              <a:buNone/>
            </a:pPr>
            <a:r>
              <a:rPr lang="en-US" sz="2000" b="1" i="1">
                <a:latin typeface="Arial Unicode MS" pitchFamily="34" charset="-128"/>
                <a:ea typeface="Arial Unicode MS" pitchFamily="34" charset="-128"/>
                <a:cs typeface="Arial Unicode MS" pitchFamily="34" charset="-128"/>
              </a:rPr>
              <a:t>You may submit by email</a:t>
            </a:r>
            <a:r>
              <a:rPr lang="en-US" sz="2000">
                <a:latin typeface="Arial Unicode MS" pitchFamily="34" charset="-128"/>
                <a:ea typeface="Arial Unicode MS" pitchFamily="34" charset="-128"/>
                <a:cs typeface="Arial Unicode MS" pitchFamily="34" charset="-128"/>
              </a:rPr>
              <a:t>:</a:t>
            </a:r>
          </a:p>
          <a:p>
            <a:pPr algn="ctr">
              <a:buNone/>
            </a:pPr>
            <a:r>
              <a:rPr lang="en-US" sz="2000">
                <a:latin typeface="Arial Unicode MS" pitchFamily="34" charset="-128"/>
                <a:ea typeface="Arial Unicode MS" pitchFamily="34" charset="-128"/>
                <a:cs typeface="Arial Unicode MS" pitchFamily="34" charset="-128"/>
              </a:rPr>
              <a:t>			Email: </a:t>
            </a:r>
            <a:r>
              <a:rPr lang="en-US" sz="2000" b="1">
                <a:solidFill>
                  <a:srgbClr val="3366FF"/>
                </a:solidFill>
                <a:latin typeface="Arial Unicode MS" pitchFamily="34" charset="-128"/>
                <a:ea typeface="Arial Unicode MS" pitchFamily="34" charset="-128"/>
                <a:cs typeface="Arial Unicode MS" pitchFamily="34" charset="-128"/>
              </a:rPr>
              <a:t>RFTA@fwhs.org</a:t>
            </a:r>
          </a:p>
          <a:p>
            <a:pPr algn="ctr">
              <a:buNone/>
            </a:pPr>
            <a:r>
              <a:rPr lang="en-US" sz="2000">
                <a:latin typeface="Arial Unicode MS" pitchFamily="34" charset="-128"/>
                <a:ea typeface="Arial Unicode MS" pitchFamily="34" charset="-128"/>
                <a:cs typeface="Arial Unicode MS" pitchFamily="34" charset="-128"/>
              </a:rPr>
              <a:t>			   </a:t>
            </a:r>
          </a:p>
          <a:p>
            <a:pPr algn="ctr">
              <a:buNone/>
            </a:pPr>
            <a:endParaRPr lang="en-US" sz="2400">
              <a:latin typeface="Arial Unicode MS" pitchFamily="34" charset="-128"/>
              <a:ea typeface="Arial Unicode MS" pitchFamily="34" charset="-128"/>
              <a:cs typeface="Arial Unicode MS" pitchFamily="34" charset="-128"/>
            </a:endParaRPr>
          </a:p>
          <a:p>
            <a:pPr algn="ctr">
              <a:buNone/>
            </a:pPr>
            <a:r>
              <a:rPr lang="en-US" sz="2000">
                <a:latin typeface="Arial Unicode MS" pitchFamily="34" charset="-128"/>
                <a:ea typeface="Arial Unicode MS" pitchFamily="34" charset="-128"/>
                <a:cs typeface="Arial Unicode MS" pitchFamily="34" charset="-128"/>
              </a:rPr>
              <a:t>Any questions regarding the RFTA, inspection, or unit you may email </a:t>
            </a:r>
            <a:r>
              <a:rPr lang="en-US" sz="2000">
                <a:latin typeface="Arial Unicode MS" pitchFamily="34" charset="-128"/>
                <a:ea typeface="Arial Unicode MS" pitchFamily="34" charset="-128"/>
                <a:cs typeface="Arial Unicode MS" pitchFamily="34" charset="-128"/>
                <a:hlinkClick r:id="rId2"/>
              </a:rPr>
              <a:t>inspections@fwhs.org</a:t>
            </a:r>
            <a:r>
              <a:rPr lang="en-US" sz="2000">
                <a:latin typeface="Arial Unicode MS" pitchFamily="34" charset="-128"/>
                <a:ea typeface="Arial Unicode MS" pitchFamily="34" charset="-128"/>
                <a:cs typeface="Arial Unicode MS" pitchFamily="34" charset="-128"/>
              </a:rPr>
              <a:t> or call 817-333-3652</a:t>
            </a:r>
          </a:p>
        </p:txBody>
      </p:sp>
      <p:pic>
        <p:nvPicPr>
          <p:cNvPr id="28674" name="Picture 2" descr="http://t1.gstatic.com/images?q=tbn:ANd9GcS3c3oaMVMPtn49NQPUh_M7iAJfeQ4LoXYGTEp2x4geupd7BsyTlMgc2IU">
            <a:hlinkClick r:id="rId3"/>
          </p:cNvPr>
          <p:cNvPicPr>
            <a:picLocks noChangeAspect="1" noChangeArrowheads="1"/>
          </p:cNvPicPr>
          <p:nvPr/>
        </p:nvPicPr>
        <p:blipFill>
          <a:blip r:embed="rId4" cstate="print"/>
          <a:srcRect/>
          <a:stretch>
            <a:fillRect/>
          </a:stretch>
        </p:blipFill>
        <p:spPr bwMode="auto">
          <a:xfrm>
            <a:off x="3200401" y="4648200"/>
            <a:ext cx="2461900" cy="2025112"/>
          </a:xfrm>
          <a:prstGeom prst="rect">
            <a:avLst/>
          </a:prstGeom>
          <a:noFill/>
        </p:spPr>
      </p:pic>
      <p:sp>
        <p:nvSpPr>
          <p:cNvPr id="5" name="Title 1"/>
          <p:cNvSpPr txBox="1">
            <a:spLocks/>
          </p:cNvSpPr>
          <p:nvPr/>
        </p:nvSpPr>
        <p:spPr>
          <a:xfrm>
            <a:off x="152400" y="152400"/>
            <a:ext cx="87630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rPr>
              <a:t>Inspection Process</a:t>
            </a:r>
          </a:p>
        </p:txBody>
      </p:sp>
      <p:sp>
        <p:nvSpPr>
          <p:cNvPr id="2" name="Slide Number Placeholder 1"/>
          <p:cNvSpPr>
            <a:spLocks noGrp="1"/>
          </p:cNvSpPr>
          <p:nvPr>
            <p:ph type="sldNum" sz="quarter" idx="12"/>
          </p:nvPr>
        </p:nvSpPr>
        <p:spPr/>
        <p:txBody>
          <a:bodyPr/>
          <a:lstStyle/>
          <a:p>
            <a:fld id="{9C473276-63CB-4451-BE99-8642D9F5F701}" type="slidenum">
              <a:rPr lang="en-US" smtClean="0"/>
              <a:pPr/>
              <a:t>47</a:t>
            </a:fld>
            <a:endParaRPr lang="en-US"/>
          </a:p>
        </p:txBody>
      </p:sp>
    </p:spTree>
  </p:cSld>
  <p:clrMapOvr>
    <a:masterClrMapping/>
  </p:clrMapOvr>
  <p:transition>
    <p:whee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28600" y="1524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rPr>
              <a:t>Inspection Process (continued)</a:t>
            </a:r>
          </a:p>
        </p:txBody>
      </p:sp>
      <p:sp>
        <p:nvSpPr>
          <p:cNvPr id="3" name="Content Placeholder 2"/>
          <p:cNvSpPr>
            <a:spLocks noGrp="1"/>
          </p:cNvSpPr>
          <p:nvPr>
            <p:ph idx="1"/>
          </p:nvPr>
        </p:nvSpPr>
        <p:spPr>
          <a:xfrm>
            <a:off x="381000" y="1676400"/>
            <a:ext cx="8001000" cy="5029200"/>
          </a:xfrm>
        </p:spPr>
        <p:txBody>
          <a:bodyPr anchor="ctr">
            <a:noAutofit/>
          </a:bodyPr>
          <a:lstStyle/>
          <a:p>
            <a:pPr>
              <a:lnSpc>
                <a:spcPct val="150000"/>
              </a:lnSpc>
            </a:pPr>
            <a:r>
              <a:rPr lang="en-US" sz="2400">
                <a:latin typeface="Arial Unicode MS" pitchFamily="34" charset="-128"/>
                <a:ea typeface="Arial Unicode MS" pitchFamily="34" charset="-128"/>
                <a:cs typeface="Arial Unicode MS" pitchFamily="34" charset="-128"/>
              </a:rPr>
              <a:t>Inspector schedules inspection with landlord and determines reasonable rent.</a:t>
            </a:r>
          </a:p>
          <a:p>
            <a:pPr>
              <a:lnSpc>
                <a:spcPct val="150000"/>
              </a:lnSpc>
            </a:pPr>
            <a:r>
              <a:rPr lang="en-US" sz="2400">
                <a:latin typeface="Arial Unicode MS" pitchFamily="34" charset="-128"/>
                <a:ea typeface="Arial Unicode MS" pitchFamily="34" charset="-128"/>
                <a:cs typeface="Arial Unicode MS" pitchFamily="34" charset="-128"/>
              </a:rPr>
              <a:t>Rent must be reasonable – priced right for what it offers (location, condition, etc.).</a:t>
            </a:r>
          </a:p>
          <a:p>
            <a:pPr>
              <a:lnSpc>
                <a:spcPct val="150000"/>
              </a:lnSpc>
            </a:pPr>
            <a:r>
              <a:rPr lang="en-US" sz="2400">
                <a:latin typeface="Arial Unicode MS" pitchFamily="34" charset="-128"/>
                <a:ea typeface="Arial Unicode MS" pitchFamily="34" charset="-128"/>
                <a:cs typeface="Arial Unicode MS" pitchFamily="34" charset="-128"/>
              </a:rPr>
              <a:t>If the unit does not pass inspection, the inspector will coordinate with the owner to do a second inspection.</a:t>
            </a:r>
          </a:p>
          <a:p>
            <a:pPr>
              <a:lnSpc>
                <a:spcPct val="150000"/>
              </a:lnSpc>
            </a:pPr>
            <a:r>
              <a:rPr lang="en-US" sz="2400">
                <a:latin typeface="Arial Unicode MS" pitchFamily="34" charset="-128"/>
                <a:ea typeface="Arial Unicode MS" pitchFamily="34" charset="-128"/>
                <a:cs typeface="Arial Unicode MS" pitchFamily="34" charset="-128"/>
              </a:rPr>
              <a:t>If there are repairs and they are too extensive or rent is not reasonable, you will be asked to find another place.</a:t>
            </a:r>
          </a:p>
        </p:txBody>
      </p:sp>
      <p:sp>
        <p:nvSpPr>
          <p:cNvPr id="2" name="Slide Number Placeholder 1"/>
          <p:cNvSpPr>
            <a:spLocks noGrp="1"/>
          </p:cNvSpPr>
          <p:nvPr>
            <p:ph type="sldNum" sz="quarter" idx="12"/>
          </p:nvPr>
        </p:nvSpPr>
        <p:spPr/>
        <p:txBody>
          <a:bodyPr/>
          <a:lstStyle/>
          <a:p>
            <a:fld id="{9C473276-63CB-4451-BE99-8642D9F5F701}" type="slidenum">
              <a:rPr lang="en-US" smtClean="0"/>
              <a:pPr/>
              <a:t>48</a:t>
            </a:fld>
            <a:endParaRPr lang="en-US"/>
          </a:p>
        </p:txBody>
      </p:sp>
    </p:spTree>
    <p:extLst>
      <p:ext uri="{BB962C8B-B14F-4D97-AF65-F5344CB8AC3E}">
        <p14:creationId xmlns:p14="http://schemas.microsoft.com/office/powerpoint/2010/main" val="1908964826"/>
      </p:ext>
    </p:extLst>
  </p:cSld>
  <p:clrMapOvr>
    <a:masterClrMapping/>
  </p:clrMapOvr>
  <p:transition>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228600" y="152400"/>
            <a:ext cx="86868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rPr>
              <a:t>Inspection Process (continued)</a:t>
            </a:r>
          </a:p>
        </p:txBody>
      </p:sp>
      <p:sp>
        <p:nvSpPr>
          <p:cNvPr id="4" name="TextBox 3"/>
          <p:cNvSpPr txBox="1"/>
          <p:nvPr/>
        </p:nvSpPr>
        <p:spPr>
          <a:xfrm>
            <a:off x="426114" y="2057400"/>
            <a:ext cx="8448147" cy="3539430"/>
          </a:xfrm>
          <a:prstGeom prst="rect">
            <a:avLst/>
          </a:prstGeom>
          <a:noFill/>
        </p:spPr>
        <p:txBody>
          <a:bodyPr wrap="square" rtlCol="0">
            <a:spAutoFit/>
          </a:bodyPr>
          <a:lstStyle/>
          <a:p>
            <a:pPr algn="ctr"/>
            <a:r>
              <a:rPr lang="en-US" sz="3200" b="1">
                <a:solidFill>
                  <a:srgbClr val="FF0000"/>
                </a:solidFill>
                <a:latin typeface="Arial Unicode MS" pitchFamily="34" charset="-128"/>
                <a:ea typeface="Arial Unicode MS" pitchFamily="34" charset="-128"/>
                <a:cs typeface="Arial Unicode MS" pitchFamily="34" charset="-128"/>
              </a:rPr>
              <a:t>DO NOT </a:t>
            </a:r>
            <a:r>
              <a:rPr lang="en-US" sz="3200" b="1">
                <a:latin typeface="Arial Unicode MS" pitchFamily="34" charset="-128"/>
                <a:ea typeface="Arial Unicode MS" pitchFamily="34" charset="-128"/>
                <a:cs typeface="Arial Unicode MS" pitchFamily="34" charset="-128"/>
              </a:rPr>
              <a:t>move into the unit until it</a:t>
            </a:r>
          </a:p>
          <a:p>
            <a:pPr algn="ctr"/>
            <a:r>
              <a:rPr lang="en-US" sz="3200" b="1">
                <a:latin typeface="Arial Unicode MS" pitchFamily="34" charset="-128"/>
                <a:ea typeface="Arial Unicode MS" pitchFamily="34" charset="-128"/>
                <a:cs typeface="Arial Unicode MS" pitchFamily="34" charset="-128"/>
              </a:rPr>
              <a:t> has </a:t>
            </a:r>
            <a:r>
              <a:rPr lang="en-US" sz="3200" b="1" u="sng">
                <a:latin typeface="Arial Unicode MS" pitchFamily="34" charset="-128"/>
                <a:ea typeface="Arial Unicode MS" pitchFamily="34" charset="-128"/>
                <a:cs typeface="Arial Unicode MS" pitchFamily="34" charset="-128"/>
              </a:rPr>
              <a:t>passed</a:t>
            </a:r>
            <a:r>
              <a:rPr lang="en-US" sz="3200" b="1">
                <a:latin typeface="Arial Unicode MS" pitchFamily="34" charset="-128"/>
                <a:ea typeface="Arial Unicode MS" pitchFamily="34" charset="-128"/>
                <a:cs typeface="Arial Unicode MS" pitchFamily="34" charset="-128"/>
              </a:rPr>
              <a:t> HQS Inspection</a:t>
            </a:r>
          </a:p>
          <a:p>
            <a:pPr algn="ctr"/>
            <a:endParaRPr lang="en-US" sz="3200">
              <a:latin typeface="Arial Unicode MS" pitchFamily="34" charset="-128"/>
              <a:ea typeface="Arial Unicode MS" pitchFamily="34" charset="-128"/>
              <a:cs typeface="Arial Unicode MS" pitchFamily="34" charset="-128"/>
            </a:endParaRPr>
          </a:p>
          <a:p>
            <a:r>
              <a:rPr lang="en-US" sz="3200">
                <a:latin typeface="Arial Unicode MS" pitchFamily="34" charset="-128"/>
                <a:ea typeface="Arial Unicode MS" pitchFamily="34" charset="-128"/>
                <a:cs typeface="Arial Unicode MS" pitchFamily="34" charset="-128"/>
              </a:rPr>
              <a:t>If you do move into the unit before it has </a:t>
            </a:r>
          </a:p>
          <a:p>
            <a:r>
              <a:rPr lang="en-US" sz="3200">
                <a:latin typeface="Arial Unicode MS" pitchFamily="34" charset="-128"/>
                <a:ea typeface="Arial Unicode MS" pitchFamily="34" charset="-128"/>
                <a:cs typeface="Arial Unicode MS" pitchFamily="34" charset="-128"/>
              </a:rPr>
              <a:t>passed inspection, </a:t>
            </a:r>
            <a:r>
              <a:rPr lang="en-US" sz="3200" i="1" u="sng">
                <a:solidFill>
                  <a:srgbClr val="FF0000"/>
                </a:solidFill>
                <a:latin typeface="Arial Unicode MS" pitchFamily="34" charset="-128"/>
                <a:ea typeface="Arial Unicode MS" pitchFamily="34" charset="-128"/>
                <a:cs typeface="Arial Unicode MS" pitchFamily="34" charset="-128"/>
              </a:rPr>
              <a:t>you</a:t>
            </a:r>
            <a:r>
              <a:rPr lang="en-US" sz="3200" u="sng">
                <a:solidFill>
                  <a:srgbClr val="FF0000"/>
                </a:solidFill>
                <a:latin typeface="Arial Unicode MS" pitchFamily="34" charset="-128"/>
                <a:ea typeface="Arial Unicode MS" pitchFamily="34" charset="-128"/>
                <a:cs typeface="Arial Unicode MS" pitchFamily="34" charset="-128"/>
              </a:rPr>
              <a:t> </a:t>
            </a:r>
            <a:r>
              <a:rPr lang="en-US" sz="3200" i="1" u="sng">
                <a:solidFill>
                  <a:srgbClr val="FF0000"/>
                </a:solidFill>
                <a:latin typeface="Arial Unicode MS" pitchFamily="34" charset="-128"/>
                <a:ea typeface="Arial Unicode MS" pitchFamily="34" charset="-128"/>
                <a:cs typeface="Arial Unicode MS" pitchFamily="34" charset="-128"/>
              </a:rPr>
              <a:t>will be responsible</a:t>
            </a:r>
          </a:p>
          <a:p>
            <a:r>
              <a:rPr lang="en-US" sz="3200">
                <a:latin typeface="Arial Unicode MS" pitchFamily="34" charset="-128"/>
                <a:ea typeface="Arial Unicode MS" pitchFamily="34" charset="-128"/>
                <a:cs typeface="Arial Unicode MS" pitchFamily="34" charset="-128"/>
              </a:rPr>
              <a:t>for paying the rent until the unit passes inspection.</a:t>
            </a:r>
          </a:p>
        </p:txBody>
      </p:sp>
      <p:sp>
        <p:nvSpPr>
          <p:cNvPr id="2" name="Slide Number Placeholder 1"/>
          <p:cNvSpPr>
            <a:spLocks noGrp="1"/>
          </p:cNvSpPr>
          <p:nvPr>
            <p:ph type="sldNum" sz="quarter" idx="12"/>
          </p:nvPr>
        </p:nvSpPr>
        <p:spPr/>
        <p:txBody>
          <a:bodyPr/>
          <a:lstStyle/>
          <a:p>
            <a:fld id="{9C473276-63CB-4451-BE99-8642D9F5F701}"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842" y="1905000"/>
            <a:ext cx="8523758" cy="4185761"/>
          </a:xfrm>
          <a:prstGeom prst="rect">
            <a:avLst/>
          </a:prstGeom>
          <a:noFill/>
          <a:effectLst>
            <a:innerShdw blurRad="63500" dist="1600200" dir="12480000">
              <a:prstClr val="black">
                <a:alpha val="50000"/>
              </a:prstClr>
            </a:innerShdw>
          </a:effectLst>
        </p:spPr>
        <p:txBody>
          <a:bodyPr wrap="square" rtlCol="0">
            <a:spAutoFit/>
          </a:bodyPr>
          <a:lstStyle/>
          <a:p>
            <a:r>
              <a:rPr lang="en-US" sz="2800">
                <a:latin typeface="Arial Unicode MS" pitchFamily="34" charset="-128"/>
                <a:ea typeface="Arial Unicode MS" pitchFamily="34" charset="-128"/>
                <a:cs typeface="Arial Unicode MS" pitchFamily="34" charset="-128"/>
              </a:rPr>
              <a:t>By law you cannot be discriminated against due to the following:</a:t>
            </a:r>
          </a:p>
          <a:p>
            <a:pPr>
              <a:lnSpc>
                <a:spcPct val="150000"/>
              </a:lnSpc>
              <a:buFont typeface="Arial" pitchFamily="34" charset="0"/>
              <a:buChar char="•"/>
            </a:pPr>
            <a:r>
              <a:rPr lang="en-US" sz="2800">
                <a:latin typeface="Arial Unicode MS" pitchFamily="34" charset="-128"/>
                <a:ea typeface="Arial Unicode MS" pitchFamily="34" charset="-128"/>
                <a:cs typeface="Arial Unicode MS" pitchFamily="34" charset="-128"/>
              </a:rPr>
              <a:t>Race/Color</a:t>
            </a:r>
          </a:p>
          <a:p>
            <a:pPr>
              <a:buFont typeface="Arial" pitchFamily="34" charset="0"/>
              <a:buChar char="•"/>
            </a:pPr>
            <a:r>
              <a:rPr lang="en-US" sz="2800">
                <a:latin typeface="Arial Unicode MS" pitchFamily="34" charset="-128"/>
                <a:ea typeface="Arial Unicode MS" pitchFamily="34" charset="-128"/>
                <a:cs typeface="Arial Unicode MS" pitchFamily="34" charset="-128"/>
              </a:rPr>
              <a:t>National Origin</a:t>
            </a:r>
          </a:p>
          <a:p>
            <a:pPr>
              <a:buFont typeface="Arial" pitchFamily="34" charset="0"/>
              <a:buChar char="•"/>
            </a:pPr>
            <a:r>
              <a:rPr lang="en-US" sz="2800">
                <a:latin typeface="Arial Unicode MS" pitchFamily="34" charset="-128"/>
                <a:ea typeface="Arial Unicode MS" pitchFamily="34" charset="-128"/>
                <a:cs typeface="Arial Unicode MS" pitchFamily="34" charset="-128"/>
              </a:rPr>
              <a:t>Religion</a:t>
            </a:r>
          </a:p>
          <a:p>
            <a:pPr>
              <a:buFont typeface="Arial" pitchFamily="34" charset="0"/>
              <a:buChar char="•"/>
            </a:pPr>
            <a:r>
              <a:rPr lang="en-US" sz="2800">
                <a:latin typeface="Arial Unicode MS" pitchFamily="34" charset="-128"/>
                <a:ea typeface="Arial Unicode MS" pitchFamily="34" charset="-128"/>
                <a:cs typeface="Arial Unicode MS" pitchFamily="34" charset="-128"/>
              </a:rPr>
              <a:t>Gender</a:t>
            </a:r>
          </a:p>
          <a:p>
            <a:pPr>
              <a:buFont typeface="Arial" pitchFamily="34" charset="0"/>
              <a:buChar char="•"/>
            </a:pPr>
            <a:r>
              <a:rPr lang="en-US" sz="2800">
                <a:latin typeface="Arial Unicode MS" pitchFamily="34" charset="-128"/>
                <a:ea typeface="Arial Unicode MS" pitchFamily="34" charset="-128"/>
                <a:cs typeface="Arial Unicode MS" pitchFamily="34" charset="-128"/>
              </a:rPr>
              <a:t>Marital Status</a:t>
            </a:r>
          </a:p>
          <a:p>
            <a:pPr>
              <a:buFont typeface="Arial" pitchFamily="34" charset="0"/>
              <a:buChar char="•"/>
            </a:pPr>
            <a:r>
              <a:rPr lang="en-US" sz="2800">
                <a:latin typeface="Arial Unicode MS" pitchFamily="34" charset="-128"/>
                <a:ea typeface="Arial Unicode MS" pitchFamily="34" charset="-128"/>
                <a:cs typeface="Arial Unicode MS" pitchFamily="34" charset="-128"/>
              </a:rPr>
              <a:t>Handicap/Disability</a:t>
            </a:r>
          </a:p>
          <a:p>
            <a:pPr>
              <a:buFont typeface="Arial" pitchFamily="34" charset="0"/>
              <a:buChar char="•"/>
            </a:pPr>
            <a:r>
              <a:rPr lang="en-US" sz="2800">
                <a:latin typeface="Arial Unicode MS" pitchFamily="34" charset="-128"/>
                <a:ea typeface="Arial Unicode MS" pitchFamily="34" charset="-128"/>
                <a:cs typeface="Arial Unicode MS" pitchFamily="34" charset="-128"/>
              </a:rPr>
              <a:t>Sexual Orientation</a:t>
            </a:r>
            <a:endParaRPr lang="en-US"/>
          </a:p>
        </p:txBody>
      </p:sp>
      <p:pic>
        <p:nvPicPr>
          <p:cNvPr id="5" name="Picture 4" descr="small equal housing logo"/>
          <p:cNvPicPr/>
          <p:nvPr/>
        </p:nvPicPr>
        <p:blipFill>
          <a:blip r:embed="rId2" cstate="print">
            <a:grayscl/>
          </a:blip>
          <a:srcRect/>
          <a:stretch>
            <a:fillRect/>
          </a:stretch>
        </p:blipFill>
        <p:spPr bwMode="auto">
          <a:xfrm>
            <a:off x="5410200" y="2819400"/>
            <a:ext cx="2362200" cy="2362200"/>
          </a:xfrm>
          <a:prstGeom prst="rect">
            <a:avLst/>
          </a:prstGeom>
          <a:noFill/>
          <a:ln w="9525">
            <a:noFill/>
            <a:miter lim="800000"/>
            <a:headEnd/>
            <a:tailEnd/>
          </a:ln>
          <a:effectLst>
            <a:outerShdw blurRad="76200" dir="13500000" sy="23000" kx="1200000" algn="br" rotWithShape="0">
              <a:prstClr val="black">
                <a:alpha val="42000"/>
              </a:prstClr>
            </a:outerShdw>
          </a:effectLst>
        </p:spPr>
      </p:pic>
      <p:sp>
        <p:nvSpPr>
          <p:cNvPr id="6" name="Title 1"/>
          <p:cNvSpPr txBox="1">
            <a:spLocks/>
          </p:cNvSpPr>
          <p:nvPr/>
        </p:nvSpPr>
        <p:spPr>
          <a:xfrm>
            <a:off x="381000" y="228600"/>
            <a:ext cx="82296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a:ln>
                  <a:noFill/>
                </a:ln>
                <a:solidFill>
                  <a:schemeClr val="accent1">
                    <a:lumMod val="40000"/>
                    <a:lumOff val="60000"/>
                  </a:schemeClr>
                </a:solidFill>
                <a:effectLst/>
                <a:uLnTx/>
                <a:uFillTx/>
                <a:latin typeface="+mn-lt"/>
                <a:ea typeface="+mn-ea"/>
                <a:cs typeface="+mn-cs"/>
              </a:rPr>
              <a:t>Fair Housing Act</a:t>
            </a:r>
          </a:p>
        </p:txBody>
      </p:sp>
      <p:sp>
        <p:nvSpPr>
          <p:cNvPr id="2" name="Slide Number Placeholder 1"/>
          <p:cNvSpPr>
            <a:spLocks noGrp="1"/>
          </p:cNvSpPr>
          <p:nvPr>
            <p:ph type="sldNum" sz="quarter" idx="12"/>
          </p:nvPr>
        </p:nvSpPr>
        <p:spPr/>
        <p:txBody>
          <a:bodyPr/>
          <a:lstStyle/>
          <a:p>
            <a:fld id="{9C473276-63CB-4451-BE99-8642D9F5F701}" type="slidenum">
              <a:rPr lang="en-US" smtClean="0"/>
              <a:pPr/>
              <a:t>5</a:t>
            </a:fld>
            <a:endParaRPr lang="en-US"/>
          </a:p>
        </p:txBody>
      </p:sp>
    </p:spTree>
  </p:cSld>
  <p:clrMapOvr>
    <a:masterClrMapping/>
  </p:clrMapOvr>
  <p:transition>
    <p:whee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lvl="0" algn="ctr">
              <a:defRPr/>
            </a:pPr>
            <a:r>
              <a:rPr lang="en-US" sz="4400" b="0">
                <a:solidFill>
                  <a:schemeClr val="accent1">
                    <a:lumMod val="40000"/>
                    <a:lumOff val="60000"/>
                  </a:schemeClr>
                </a:solidFill>
              </a:rPr>
              <a:t>The Move Process</a:t>
            </a:r>
            <a:endPar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p:txBody>
          <a:bodyPr>
            <a:normAutofit fontScale="70000" lnSpcReduction="20000"/>
          </a:bodyPr>
          <a:lstStyle/>
          <a:p>
            <a:pPr algn="ctr">
              <a:buNone/>
            </a:pPr>
            <a:r>
              <a:rPr lang="en-US" sz="4100" b="1" u="sng">
                <a:solidFill>
                  <a:srgbClr val="00B050"/>
                </a:solidFill>
                <a:latin typeface="Arial Unicode MS" pitchFamily="34" charset="-128"/>
                <a:ea typeface="Arial Unicode MS" pitchFamily="34" charset="-128"/>
                <a:cs typeface="Arial Unicode MS" pitchFamily="34" charset="-128"/>
              </a:rPr>
              <a:t>Passed Inspection</a:t>
            </a:r>
            <a:r>
              <a:rPr lang="en-US" sz="4100">
                <a:solidFill>
                  <a:srgbClr val="00B050"/>
                </a:solidFill>
                <a:latin typeface="Arial Unicode MS" pitchFamily="34" charset="-128"/>
                <a:ea typeface="Arial Unicode MS" pitchFamily="34" charset="-128"/>
                <a:cs typeface="Arial Unicode MS" pitchFamily="34" charset="-128"/>
              </a:rPr>
              <a:t> </a:t>
            </a:r>
          </a:p>
          <a:p>
            <a:pPr algn="ctr">
              <a:buNone/>
            </a:pPr>
            <a:endParaRPr lang="en-US">
              <a:latin typeface="Arial Unicode MS" pitchFamily="34" charset="-128"/>
              <a:ea typeface="Arial Unicode MS" pitchFamily="34" charset="-128"/>
              <a:cs typeface="Arial Unicode MS" pitchFamily="34" charset="-128"/>
            </a:endParaRPr>
          </a:p>
          <a:p>
            <a:pPr marL="112713" indent="6350">
              <a:buNone/>
            </a:pPr>
            <a:r>
              <a:rPr lang="en-US" sz="3100">
                <a:latin typeface="Arial Unicode MS" pitchFamily="34" charset="-128"/>
                <a:ea typeface="Arial Unicode MS" pitchFamily="34" charset="-128"/>
                <a:cs typeface="Arial Unicode MS" pitchFamily="34" charset="-128"/>
              </a:rPr>
              <a:t>Inspector will complete inspection paperwork and fair market rental comparisons will be completed to ensure fair market rent is being charged.  </a:t>
            </a:r>
            <a:r>
              <a:rPr lang="en-US" sz="3100" u="sng">
                <a:latin typeface="Arial Unicode MS" pitchFamily="34" charset="-128"/>
                <a:ea typeface="Arial Unicode MS" pitchFamily="34" charset="-128"/>
                <a:cs typeface="Arial Unicode MS" pitchFamily="34" charset="-128"/>
              </a:rPr>
              <a:t>If unit is rent reasonable</a:t>
            </a:r>
            <a:r>
              <a:rPr lang="en-US" sz="3100">
                <a:latin typeface="Arial Unicode MS" pitchFamily="34" charset="-128"/>
                <a:ea typeface="Arial Unicode MS" pitchFamily="34" charset="-128"/>
                <a:cs typeface="Arial Unicode MS" pitchFamily="34" charset="-128"/>
              </a:rPr>
              <a:t>, the inspection team will provide final documents to the Contracts Clerk who will then contact the landlord and participant to arrange lease start date and lease end date.</a:t>
            </a:r>
          </a:p>
          <a:p>
            <a:pPr marL="112713" indent="6350">
              <a:buNone/>
            </a:pPr>
            <a:r>
              <a:rPr lang="en-US" sz="3100">
                <a:latin typeface="Arial Unicode MS" pitchFamily="34" charset="-128"/>
                <a:ea typeface="Arial Unicode MS" pitchFamily="34" charset="-128"/>
                <a:cs typeface="Arial Unicode MS" pitchFamily="34" charset="-128"/>
              </a:rPr>
              <a:t> </a:t>
            </a:r>
          </a:p>
          <a:p>
            <a:pPr algn="ctr">
              <a:buNone/>
            </a:pPr>
            <a:r>
              <a:rPr lang="en-US" b="1" u="sng">
                <a:latin typeface="Arial Unicode MS" pitchFamily="34" charset="-128"/>
                <a:ea typeface="Arial Unicode MS" pitchFamily="34" charset="-128"/>
                <a:cs typeface="Arial Unicode MS" pitchFamily="34" charset="-128"/>
              </a:rPr>
              <a:t>Participant may move in based on the effective lease date</a:t>
            </a:r>
          </a:p>
          <a:p>
            <a:pPr algn="ctr">
              <a:buNone/>
            </a:pPr>
            <a:endParaRPr lang="en-US" b="1" u="sng">
              <a:latin typeface="Arial Unicode MS" pitchFamily="34" charset="-128"/>
              <a:ea typeface="Arial Unicode MS" pitchFamily="34" charset="-128"/>
              <a:cs typeface="Arial Unicode MS" pitchFamily="34" charset="-128"/>
            </a:endParaRPr>
          </a:p>
          <a:p>
            <a:pPr algn="ctr">
              <a:buNone/>
            </a:pPr>
            <a:r>
              <a:rPr lang="en-US" b="1" i="1">
                <a:solidFill>
                  <a:srgbClr val="FF0000"/>
                </a:solidFill>
                <a:latin typeface="Arial Unicode MS" pitchFamily="34" charset="-128"/>
                <a:ea typeface="Arial Unicode MS" pitchFamily="34" charset="-128"/>
                <a:cs typeface="Arial Unicode MS" pitchFamily="34" charset="-128"/>
              </a:rPr>
              <a:t>** Note:  </a:t>
            </a:r>
            <a:r>
              <a:rPr lang="en-US" b="1">
                <a:solidFill>
                  <a:srgbClr val="FF0000"/>
                </a:solidFill>
                <a:latin typeface="Arial Unicode MS" pitchFamily="34" charset="-128"/>
                <a:ea typeface="Arial Unicode MS" pitchFamily="34" charset="-128"/>
                <a:cs typeface="Arial Unicode MS" pitchFamily="34" charset="-128"/>
              </a:rPr>
              <a:t>Lease dates, contract rental amount and HAP contract dates and contract rent must coincide. </a:t>
            </a:r>
            <a:r>
              <a:rPr lang="en-US" b="1" i="1">
                <a:solidFill>
                  <a:srgbClr val="FF0000"/>
                </a:solidFill>
                <a:latin typeface="Arial Unicode MS" pitchFamily="34" charset="-128"/>
                <a:ea typeface="Arial Unicode MS" pitchFamily="34" charset="-128"/>
                <a:cs typeface="Arial Unicode MS" pitchFamily="34" charset="-128"/>
              </a:rPr>
              <a:t>**</a:t>
            </a:r>
            <a:endParaRPr lang="en-US">
              <a:solidFill>
                <a:srgbClr val="FF0000"/>
              </a:solidFill>
              <a:latin typeface="Arial Unicode MS" pitchFamily="34" charset="-128"/>
              <a:ea typeface="Arial Unicode MS" pitchFamily="34" charset="-128"/>
              <a:cs typeface="Arial Unicode MS" pitchFamily="34" charset="-128"/>
            </a:endParaRPr>
          </a:p>
          <a:p>
            <a:pPr algn="ctr">
              <a:buNone/>
            </a:pPr>
            <a:endParaRPr lang="en-US" b="1" u="sng">
              <a:latin typeface="Arial Unicode MS" pitchFamily="34" charset="-128"/>
              <a:ea typeface="Arial Unicode MS" pitchFamily="34" charset="-128"/>
              <a:cs typeface="Arial Unicode MS" pitchFamily="34" charset="-128"/>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lvl="0" algn="ctr">
              <a:defRPr/>
            </a:pPr>
            <a:r>
              <a:rPr lang="en-US" sz="4400" b="0">
                <a:solidFill>
                  <a:schemeClr val="accent1">
                    <a:lumMod val="40000"/>
                    <a:lumOff val="60000"/>
                  </a:schemeClr>
                </a:solidFill>
              </a:rPr>
              <a:t>The Move Process</a:t>
            </a:r>
            <a:endPar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p:txBody>
          <a:bodyPr/>
          <a:lstStyle/>
          <a:p>
            <a:pPr algn="ctr">
              <a:buNone/>
            </a:pPr>
            <a:r>
              <a:rPr lang="en-US" b="1" u="sng">
                <a:solidFill>
                  <a:srgbClr val="FF0000"/>
                </a:solidFill>
                <a:latin typeface="Arial Unicode MS" pitchFamily="34" charset="-128"/>
                <a:ea typeface="Arial Unicode MS" pitchFamily="34" charset="-128"/>
                <a:cs typeface="Arial Unicode MS" pitchFamily="34" charset="-128"/>
              </a:rPr>
              <a:t>Failed Inspection</a:t>
            </a:r>
          </a:p>
          <a:p>
            <a:pPr algn="ctr">
              <a:buNone/>
            </a:pPr>
            <a:endParaRPr lang="en-US" b="1" u="sng">
              <a:latin typeface="Arial Unicode MS" pitchFamily="34" charset="-128"/>
              <a:ea typeface="Arial Unicode MS" pitchFamily="34" charset="-128"/>
              <a:cs typeface="Arial Unicode MS" pitchFamily="34" charset="-128"/>
            </a:endParaRPr>
          </a:p>
          <a:p>
            <a:pPr marL="233363" indent="-114300">
              <a:buNone/>
            </a:pPr>
            <a:r>
              <a:rPr lang="en-US">
                <a:latin typeface="Arial Unicode MS" pitchFamily="34" charset="-128"/>
                <a:ea typeface="Arial Unicode MS" pitchFamily="34" charset="-128"/>
                <a:cs typeface="Arial Unicode MS" pitchFamily="34" charset="-128"/>
              </a:rPr>
              <a:t> Inspector will notify landlord of deficiencies. The inspector will provide landlord with a proper time frame to correct deficiencies depending on what is required to be corrected.</a:t>
            </a:r>
          </a:p>
          <a:p>
            <a:pPr>
              <a:buNone/>
            </a:pP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77200" cy="4572000"/>
          </a:xfrm>
        </p:spPr>
        <p:txBody>
          <a:bodyPr anchor="ctr">
            <a:noAutofit/>
          </a:bodyPr>
          <a:lstStyle/>
          <a:p>
            <a:r>
              <a:rPr lang="en-US" b="1">
                <a:latin typeface="Arial Unicode MS" pitchFamily="34" charset="-128"/>
                <a:ea typeface="Arial Unicode MS" pitchFamily="34" charset="-128"/>
                <a:cs typeface="Arial Unicode MS" pitchFamily="34" charset="-128"/>
              </a:rPr>
              <a:t>Do not move in </a:t>
            </a:r>
            <a:r>
              <a:rPr lang="en-US">
                <a:latin typeface="Arial Unicode MS" pitchFamily="34" charset="-128"/>
                <a:ea typeface="Arial Unicode MS" pitchFamily="34" charset="-128"/>
                <a:cs typeface="Arial Unicode MS" pitchFamily="34" charset="-128"/>
              </a:rPr>
              <a:t>until your landlord receives your </a:t>
            </a:r>
            <a:r>
              <a:rPr lang="en-US" b="1" u="sng">
                <a:latin typeface="Arial Unicode MS" pitchFamily="34" charset="-128"/>
                <a:ea typeface="Arial Unicode MS" pitchFamily="34" charset="-128"/>
                <a:cs typeface="Arial Unicode MS" pitchFamily="34" charset="-128"/>
              </a:rPr>
              <a:t>move-in approval letter </a:t>
            </a:r>
            <a:r>
              <a:rPr lang="en-US">
                <a:latin typeface="Arial Unicode MS" pitchFamily="34" charset="-128"/>
                <a:ea typeface="Arial Unicode MS" pitchFamily="34" charset="-128"/>
                <a:cs typeface="Arial Unicode MS" pitchFamily="34" charset="-128"/>
              </a:rPr>
              <a:t>from FWHS Inspections Department.</a:t>
            </a:r>
          </a:p>
          <a:p>
            <a:pPr>
              <a:buNone/>
            </a:pPr>
            <a:endParaRPr lang="en-US">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You will pay the landlord your portion of the rent (Total Tenant Payment Amount).</a:t>
            </a:r>
          </a:p>
          <a:p>
            <a:endParaRPr lang="en-US">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You will pay a prorated amount for the first month, if not moving in on the 1</a:t>
            </a:r>
            <a:r>
              <a:rPr lang="en-US" baseline="30000">
                <a:latin typeface="Arial Unicode MS" pitchFamily="34" charset="-128"/>
                <a:ea typeface="Arial Unicode MS" pitchFamily="34" charset="-128"/>
                <a:cs typeface="Arial Unicode MS" pitchFamily="34" charset="-128"/>
              </a:rPr>
              <a:t>st</a:t>
            </a:r>
            <a:r>
              <a:rPr lang="en-US">
                <a:latin typeface="Arial Unicode MS" pitchFamily="34" charset="-128"/>
                <a:ea typeface="Arial Unicode MS" pitchFamily="34" charset="-128"/>
                <a:cs typeface="Arial Unicode MS" pitchFamily="34" charset="-128"/>
              </a:rPr>
              <a:t>.</a:t>
            </a:r>
          </a:p>
          <a:p>
            <a:endParaRPr lang="en-US" sz="3200">
              <a:latin typeface="Arial Unicode MS" pitchFamily="34" charset="-128"/>
              <a:ea typeface="Arial Unicode MS" pitchFamily="34" charset="-128"/>
              <a:cs typeface="Arial Unicode MS" pitchFamily="34" charset="-128"/>
            </a:endParaRPr>
          </a:p>
        </p:txBody>
      </p:sp>
      <p:sp>
        <p:nvSpPr>
          <p:cNvPr id="5" name="Title 1"/>
          <p:cNvSpPr txBox="1">
            <a:spLocks/>
          </p:cNvSpPr>
          <p:nvPr/>
        </p:nvSpPr>
        <p:spPr>
          <a:xfrm>
            <a:off x="304800" y="228600"/>
            <a:ext cx="86106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1">
                    <a:lumMod val="40000"/>
                    <a:lumOff val="60000"/>
                  </a:schemeClr>
                </a:solidFill>
                <a:effectLst/>
                <a:uLnTx/>
                <a:uFillTx/>
                <a:latin typeface="+mn-lt"/>
                <a:ea typeface="+mn-ea"/>
                <a:cs typeface="+mn-cs"/>
              </a:rPr>
              <a:t>Move Process </a:t>
            </a:r>
            <a:r>
              <a:rPr kumimoji="0" lang="en-US" sz="4000" i="0" u="none" strike="noStrike" kern="1200" cap="none" spc="0" normalizeH="0" noProof="0">
                <a:ln>
                  <a:noFill/>
                </a:ln>
                <a:solidFill>
                  <a:schemeClr val="accent1">
                    <a:lumMod val="40000"/>
                    <a:lumOff val="60000"/>
                  </a:schemeClr>
                </a:solidFill>
                <a:effectLst/>
                <a:uLnTx/>
                <a:uFillTx/>
                <a:latin typeface="+mn-lt"/>
                <a:ea typeface="+mn-ea"/>
                <a:cs typeface="+mn-cs"/>
              </a:rPr>
              <a:t>Summary</a:t>
            </a:r>
            <a:endParaRPr kumimoji="0" lang="en-US" sz="400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52</a:t>
            </a:fld>
            <a:endParaRPr lang="en-US"/>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Autofit/>
            <a:scene3d>
              <a:camera prst="orthographicFront"/>
              <a:lightRig rig="threePt" dir="t">
                <a:rot lat="0" lon="0" rev="4800000"/>
              </a:lightRig>
            </a:scene3d>
            <a:sp3d prstMaterial="matte">
              <a:bevelT w="50800" h="10160"/>
            </a:sp3d>
          </a:bodyPr>
          <a:lstStyle/>
          <a:p>
            <a:pPr lvl="0" algn="ctr">
              <a:defRPr/>
            </a:pPr>
            <a:r>
              <a:rPr lang="en-US" sz="4400" b="0">
                <a:solidFill>
                  <a:schemeClr val="accent1">
                    <a:lumMod val="40000"/>
                    <a:lumOff val="60000"/>
                  </a:schemeClr>
                </a:solidFill>
              </a:rPr>
              <a:t>The Move Process</a:t>
            </a:r>
            <a:endPar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algn="ctr">
              <a:buNone/>
            </a:pPr>
            <a:r>
              <a:rPr lang="en-US" sz="3000" b="1" u="sng">
                <a:latin typeface="Arial Unicode MS" pitchFamily="34" charset="-128"/>
                <a:ea typeface="Arial Unicode MS" pitchFamily="34" charset="-128"/>
                <a:cs typeface="Arial Unicode MS" pitchFamily="34" charset="-128"/>
              </a:rPr>
              <a:t>Final Steps in Move Process:</a:t>
            </a:r>
          </a:p>
          <a:p>
            <a:pPr algn="ctr">
              <a:buNone/>
            </a:pPr>
            <a:endParaRPr lang="en-US" sz="2600" b="1" u="sng">
              <a:latin typeface="Arial Unicode MS" pitchFamily="34" charset="-128"/>
              <a:ea typeface="Arial Unicode MS" pitchFamily="34" charset="-128"/>
              <a:cs typeface="Arial Unicode MS" pitchFamily="34" charset="-128"/>
            </a:endParaRPr>
          </a:p>
          <a:p>
            <a:pPr>
              <a:buFont typeface="Wingdings" pitchFamily="2" charset="2"/>
              <a:buChar char="Ø"/>
            </a:pPr>
            <a:r>
              <a:rPr lang="en-US" sz="2600">
                <a:latin typeface="Arial Unicode MS" pitchFamily="34" charset="-128"/>
                <a:ea typeface="Arial Unicode MS" pitchFamily="34" charset="-128"/>
                <a:cs typeface="Arial Unicode MS" pitchFamily="34" charset="-128"/>
              </a:rPr>
              <a:t>FWHS will process HAP contract and contact landlord and participant informing them of the HAP portion and participant portion, if any. </a:t>
            </a:r>
          </a:p>
          <a:p>
            <a:pPr>
              <a:buNone/>
            </a:pPr>
            <a:endParaRPr lang="en-US" sz="2600">
              <a:latin typeface="Arial Unicode MS" pitchFamily="34" charset="-128"/>
              <a:ea typeface="Arial Unicode MS" pitchFamily="34" charset="-128"/>
              <a:cs typeface="Arial Unicode MS" pitchFamily="34" charset="-128"/>
            </a:endParaRPr>
          </a:p>
          <a:p>
            <a:pPr>
              <a:buFont typeface="Wingdings" pitchFamily="2" charset="2"/>
              <a:buChar char="Ø"/>
            </a:pPr>
            <a:r>
              <a:rPr lang="en-US" sz="2600">
                <a:latin typeface="Arial Unicode MS" pitchFamily="34" charset="-128"/>
                <a:ea typeface="Arial Unicode MS" pitchFamily="34" charset="-128"/>
                <a:cs typeface="Arial Unicode MS" pitchFamily="34" charset="-128"/>
              </a:rPr>
              <a:t>HAP contract will be sent to landlord for review and signature. HAP contract should be read, signed and returned along with a copy of signed lease.  </a:t>
            </a:r>
          </a:p>
          <a:p>
            <a:pPr>
              <a:buNone/>
            </a:pPr>
            <a:endParaRPr lang="en-US" sz="2600">
              <a:latin typeface="Arial Unicode MS" pitchFamily="34" charset="-128"/>
              <a:ea typeface="Arial Unicode MS" pitchFamily="34" charset="-128"/>
              <a:cs typeface="Arial Unicode MS" pitchFamily="34" charset="-128"/>
            </a:endParaRPr>
          </a:p>
          <a:p>
            <a:pPr>
              <a:buNone/>
            </a:pPr>
            <a:endParaRPr lang="en-US" sz="2600">
              <a:latin typeface="Arial Unicode MS" pitchFamily="34" charset="-128"/>
              <a:ea typeface="Arial Unicode MS" pitchFamily="34" charset="-128"/>
              <a:cs typeface="Arial Unicode MS" pitchFamily="34" charset="-128"/>
            </a:endParaRPr>
          </a:p>
          <a:p>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	</a:t>
            </a:r>
          </a:p>
        </p:txBody>
      </p:sp>
      <p:sp>
        <p:nvSpPr>
          <p:cNvPr id="3" name="Content Placeholder 2"/>
          <p:cNvSpPr>
            <a:spLocks noGrp="1"/>
          </p:cNvSpPr>
          <p:nvPr>
            <p:ph idx="1"/>
          </p:nvPr>
        </p:nvSpPr>
        <p:spPr>
          <a:xfrm>
            <a:off x="304800" y="2514600"/>
            <a:ext cx="8229600" cy="2819400"/>
          </a:xfrm>
        </p:spPr>
        <p:txBody>
          <a:bodyPr vert="horz" lIns="91440" tIns="45720" rIns="91440" bIns="45720" rtlCol="0" anchor="t">
            <a:normAutofit fontScale="40000" lnSpcReduction="20000"/>
          </a:bodyPr>
          <a:lstStyle/>
          <a:p>
            <a:pPr>
              <a:buNone/>
            </a:pPr>
            <a:endParaRPr lang="en-US" sz="3600"/>
          </a:p>
          <a:p>
            <a:pPr algn="ctr">
              <a:lnSpc>
                <a:spcPct val="170000"/>
              </a:lnSpc>
              <a:buNone/>
            </a:pPr>
            <a:r>
              <a:rPr lang="en-US" sz="5100">
                <a:latin typeface="Arial Unicode MS"/>
                <a:ea typeface="Arial Unicode MS"/>
                <a:cs typeface="Arial Unicode MS"/>
              </a:rPr>
              <a:t>Requests to extend voucher MUST be </a:t>
            </a:r>
            <a:endParaRPr lang="en-US" sz="5100">
              <a:latin typeface="Arial Unicode MS" pitchFamily="34" charset="-128"/>
              <a:ea typeface="Arial Unicode MS" pitchFamily="34" charset="-128"/>
              <a:cs typeface="Arial Unicode MS" pitchFamily="34" charset="-128"/>
            </a:endParaRPr>
          </a:p>
          <a:p>
            <a:pPr algn="ctr">
              <a:lnSpc>
                <a:spcPct val="170000"/>
              </a:lnSpc>
              <a:buNone/>
            </a:pPr>
            <a:r>
              <a:rPr lang="en-US" sz="5100">
                <a:latin typeface="Arial Unicode MS"/>
                <a:ea typeface="Arial Unicode MS"/>
                <a:cs typeface="Arial Unicode MS"/>
              </a:rPr>
              <a:t>	</a:t>
            </a:r>
            <a:r>
              <a:rPr lang="en-US" sz="5100" u="sng">
                <a:latin typeface="Arial Unicode MS"/>
                <a:ea typeface="Arial Unicode MS"/>
                <a:cs typeface="Arial Unicode MS"/>
              </a:rPr>
              <a:t>in writing.</a:t>
            </a:r>
            <a:r>
              <a:rPr lang="en-US" sz="5100">
                <a:latin typeface="Arial Unicode MS"/>
                <a:ea typeface="Arial Unicode MS"/>
                <a:cs typeface="Arial Unicode MS"/>
              </a:rPr>
              <a:t> Go to our website, </a:t>
            </a:r>
            <a:r>
              <a:rPr lang="en-US" sz="5100">
                <a:latin typeface="Arial Unicode MS"/>
                <a:ea typeface="Arial Unicode MS"/>
                <a:cs typeface="Arial Unicode MS"/>
                <a:hlinkClick r:id="rId2"/>
              </a:rPr>
              <a:t>www.fwhs.org</a:t>
            </a:r>
            <a:r>
              <a:rPr lang="en-US" sz="5100">
                <a:latin typeface="Arial Unicode MS"/>
                <a:ea typeface="Arial Unicode MS"/>
                <a:cs typeface="Arial Unicode MS"/>
              </a:rPr>
              <a:t> click on forms and locate Voucher Extension Request. Complete and submit to email address listed at the top of the form </a:t>
            </a:r>
            <a:r>
              <a:rPr lang="en-US" sz="5100">
                <a:solidFill>
                  <a:srgbClr val="000000"/>
                </a:solidFill>
                <a:latin typeface="Arial Unicode MS"/>
                <a:ea typeface="Arial Unicode MS"/>
                <a:cs typeface="Arial Unicode MS"/>
              </a:rPr>
              <a:t>hcvchanges</a:t>
            </a:r>
            <a:r>
              <a:rPr lang="en-US" sz="5100">
                <a:solidFill>
                  <a:srgbClr val="3366FF"/>
                </a:solidFill>
                <a:latin typeface="Arial Unicode MS"/>
                <a:ea typeface="Arial Unicode MS"/>
                <a:cs typeface="Arial Unicode MS"/>
              </a:rPr>
              <a:t>@fwhs.org</a:t>
            </a:r>
            <a:endParaRPr lang="en-US" sz="5100" u="sng">
              <a:solidFill>
                <a:srgbClr val="3366FF"/>
              </a:solidFill>
              <a:latin typeface="Arial Unicode MS"/>
              <a:ea typeface="Arial Unicode MS"/>
              <a:cs typeface="Arial Unicode MS"/>
            </a:endParaRPr>
          </a:p>
          <a:p>
            <a:pPr>
              <a:buNone/>
            </a:pPr>
            <a:r>
              <a:rPr lang="en-US" sz="3200"/>
              <a:t>	</a:t>
            </a:r>
            <a:endParaRPr lang="en-US" sz="3200">
              <a:cs typeface="Calibri"/>
            </a:endParaRPr>
          </a:p>
        </p:txBody>
      </p:sp>
      <p:sp>
        <p:nvSpPr>
          <p:cNvPr id="6"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Voucher Extensions</a:t>
            </a:r>
          </a:p>
        </p:txBody>
      </p:sp>
      <p:sp>
        <p:nvSpPr>
          <p:cNvPr id="4" name="Slide Number Placeholder 3"/>
          <p:cNvSpPr>
            <a:spLocks noGrp="1"/>
          </p:cNvSpPr>
          <p:nvPr>
            <p:ph type="sldNum" sz="quarter" idx="12"/>
          </p:nvPr>
        </p:nvSpPr>
        <p:spPr/>
        <p:txBody>
          <a:bodyPr/>
          <a:lstStyle/>
          <a:p>
            <a:fld id="{9C473276-63CB-4451-BE99-8642D9F5F701}" type="slidenum">
              <a:rPr lang="en-US" smtClean="0"/>
              <a:pPr/>
              <a:t>54</a:t>
            </a:fld>
            <a:endParaRPr lang="en-US"/>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2286000"/>
          <a:ext cx="8686800" cy="432435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04800">
                <a:tc>
                  <a:txBody>
                    <a:bodyPr/>
                    <a:lstStyle/>
                    <a:p>
                      <a:pPr algn="ctr"/>
                      <a:r>
                        <a:rPr lang="en-US" sz="2400">
                          <a:solidFill>
                            <a:srgbClr val="8E0000"/>
                          </a:solidFill>
                        </a:rPr>
                        <a:t>Examples of Covered Areas</a:t>
                      </a:r>
                    </a:p>
                  </a:txBody>
                  <a:tcPr>
                    <a:solidFill>
                      <a:schemeClr val="tx1">
                        <a:lumMod val="65000"/>
                        <a:lumOff val="35000"/>
                      </a:schemeClr>
                    </a:solidFill>
                  </a:tcPr>
                </a:tc>
                <a:tc>
                  <a:txBody>
                    <a:bodyPr/>
                    <a:lstStyle/>
                    <a:p>
                      <a:pPr algn="ctr"/>
                      <a:r>
                        <a:rPr lang="en-US" sz="2400">
                          <a:solidFill>
                            <a:srgbClr val="8E0000"/>
                          </a:solidFill>
                        </a:rPr>
                        <a:t>Non-Covered Areas</a:t>
                      </a:r>
                    </a:p>
                  </a:txBody>
                  <a:tcPr>
                    <a:solidFill>
                      <a:schemeClr val="tx1">
                        <a:lumMod val="65000"/>
                        <a:lumOff val="35000"/>
                      </a:schemeClr>
                    </a:solidFill>
                  </a:tcPr>
                </a:tc>
                <a:extLst>
                  <a:ext uri="{0D108BD9-81ED-4DB2-BD59-A6C34878D82A}">
                    <a16:rowId xmlns:a16="http://schemas.microsoft.com/office/drawing/2014/main" val="10000"/>
                  </a:ext>
                </a:extLst>
              </a:tr>
              <a:tr h="552450">
                <a:tc>
                  <a:txBody>
                    <a:bodyPr/>
                    <a:lstStyle/>
                    <a:p>
                      <a:pPr algn="ctr"/>
                      <a:r>
                        <a:rPr lang="en-US" sz="2400"/>
                        <a:t>Fort Worth</a:t>
                      </a:r>
                    </a:p>
                  </a:txBody>
                  <a:tcPr/>
                </a:tc>
                <a:tc>
                  <a:txBody>
                    <a:bodyPr/>
                    <a:lstStyle/>
                    <a:p>
                      <a:pPr algn="ctr"/>
                      <a:r>
                        <a:rPr lang="en-US" sz="2400"/>
                        <a:t>Dallas</a:t>
                      </a:r>
                    </a:p>
                  </a:txBody>
                  <a:tcPr/>
                </a:tc>
                <a:extLst>
                  <a:ext uri="{0D108BD9-81ED-4DB2-BD59-A6C34878D82A}">
                    <a16:rowId xmlns:a16="http://schemas.microsoft.com/office/drawing/2014/main" val="10001"/>
                  </a:ext>
                </a:extLst>
              </a:tr>
              <a:tr h="552450">
                <a:tc>
                  <a:txBody>
                    <a:bodyPr/>
                    <a:lstStyle/>
                    <a:p>
                      <a:pPr algn="ctr"/>
                      <a:r>
                        <a:rPr lang="en-US" sz="2400"/>
                        <a:t>Hurst/Euless/Bedford</a:t>
                      </a:r>
                    </a:p>
                  </a:txBody>
                  <a:tcPr/>
                </a:tc>
                <a:tc>
                  <a:txBody>
                    <a:bodyPr/>
                    <a:lstStyle/>
                    <a:p>
                      <a:pPr algn="ctr"/>
                      <a:r>
                        <a:rPr lang="en-US" sz="2400"/>
                        <a:t>Arlington</a:t>
                      </a:r>
                    </a:p>
                  </a:txBody>
                  <a:tcPr/>
                </a:tc>
                <a:extLst>
                  <a:ext uri="{0D108BD9-81ED-4DB2-BD59-A6C34878D82A}">
                    <a16:rowId xmlns:a16="http://schemas.microsoft.com/office/drawing/2014/main" val="10002"/>
                  </a:ext>
                </a:extLst>
              </a:tr>
              <a:tr h="552450">
                <a:tc>
                  <a:txBody>
                    <a:bodyPr/>
                    <a:lstStyle/>
                    <a:p>
                      <a:pPr algn="ctr"/>
                      <a:r>
                        <a:rPr lang="en-US" sz="2400"/>
                        <a:t>Keller/Saginaw</a:t>
                      </a:r>
                    </a:p>
                  </a:txBody>
                  <a:tcPr/>
                </a:tc>
                <a:tc>
                  <a:txBody>
                    <a:bodyPr/>
                    <a:lstStyle/>
                    <a:p>
                      <a:pPr algn="ctr"/>
                      <a:r>
                        <a:rPr lang="en-US" sz="2400"/>
                        <a:t>McKinney</a:t>
                      </a:r>
                    </a:p>
                  </a:txBody>
                  <a:tcPr/>
                </a:tc>
                <a:extLst>
                  <a:ext uri="{0D108BD9-81ED-4DB2-BD59-A6C34878D82A}">
                    <a16:rowId xmlns:a16="http://schemas.microsoft.com/office/drawing/2014/main" val="10003"/>
                  </a:ext>
                </a:extLst>
              </a:tr>
              <a:tr h="552450">
                <a:tc>
                  <a:txBody>
                    <a:bodyPr/>
                    <a:lstStyle/>
                    <a:p>
                      <a:pPr algn="ctr"/>
                      <a:r>
                        <a:rPr lang="en-US" sz="2400"/>
                        <a:t>White Settlement/ Lake</a:t>
                      </a:r>
                      <a:r>
                        <a:rPr lang="en-US" sz="2400" baseline="0"/>
                        <a:t> Worth</a:t>
                      </a:r>
                      <a:endParaRPr lang="en-US" sz="2400"/>
                    </a:p>
                  </a:txBody>
                  <a:tcPr/>
                </a:tc>
                <a:tc>
                  <a:txBody>
                    <a:bodyPr/>
                    <a:lstStyle/>
                    <a:p>
                      <a:pPr algn="ctr"/>
                      <a:r>
                        <a:rPr lang="en-US" sz="2400"/>
                        <a:t>Irving</a:t>
                      </a:r>
                    </a:p>
                  </a:txBody>
                  <a:tcPr/>
                </a:tc>
                <a:extLst>
                  <a:ext uri="{0D108BD9-81ED-4DB2-BD59-A6C34878D82A}">
                    <a16:rowId xmlns:a16="http://schemas.microsoft.com/office/drawing/2014/main" val="10004"/>
                  </a:ext>
                </a:extLst>
              </a:tr>
              <a:tr h="552450">
                <a:tc>
                  <a:txBody>
                    <a:bodyPr/>
                    <a:lstStyle/>
                    <a:p>
                      <a:pPr algn="ctr"/>
                      <a:r>
                        <a:rPr lang="en-US" sz="2400"/>
                        <a:t>Crowley</a:t>
                      </a:r>
                    </a:p>
                  </a:txBody>
                  <a:tcPr/>
                </a:tc>
                <a:tc>
                  <a:txBody>
                    <a:bodyPr/>
                    <a:lstStyle/>
                    <a:p>
                      <a:pPr algn="ctr"/>
                      <a:r>
                        <a:rPr lang="en-US" sz="2400"/>
                        <a:t>Weatherford</a:t>
                      </a:r>
                    </a:p>
                  </a:txBody>
                  <a:tcPr/>
                </a:tc>
                <a:extLst>
                  <a:ext uri="{0D108BD9-81ED-4DB2-BD59-A6C34878D82A}">
                    <a16:rowId xmlns:a16="http://schemas.microsoft.com/office/drawing/2014/main" val="10005"/>
                  </a:ext>
                </a:extLst>
              </a:tr>
              <a:tr h="552450">
                <a:tc>
                  <a:txBody>
                    <a:bodyPr/>
                    <a:lstStyle/>
                    <a:p>
                      <a:pPr algn="ctr"/>
                      <a:r>
                        <a:rPr lang="en-US" sz="2400"/>
                        <a:t>Everman</a:t>
                      </a:r>
                    </a:p>
                  </a:txBody>
                  <a:tcPr/>
                </a:tc>
                <a:tc>
                  <a:txBody>
                    <a:bodyPr/>
                    <a:lstStyle/>
                    <a:p>
                      <a:pPr algn="ctr"/>
                      <a:r>
                        <a:rPr lang="en-US" sz="2400"/>
                        <a:t>Denton</a:t>
                      </a:r>
                    </a:p>
                  </a:txBody>
                  <a:tcPr/>
                </a:tc>
                <a:extLst>
                  <a:ext uri="{0D108BD9-81ED-4DB2-BD59-A6C34878D82A}">
                    <a16:rowId xmlns:a16="http://schemas.microsoft.com/office/drawing/2014/main" val="10006"/>
                  </a:ext>
                </a:extLst>
              </a:tr>
              <a:tr h="552450">
                <a:tc>
                  <a:txBody>
                    <a:bodyPr/>
                    <a:lstStyle/>
                    <a:p>
                      <a:pPr algn="ctr"/>
                      <a:r>
                        <a:rPr lang="en-US" sz="2400"/>
                        <a:t>Forest</a:t>
                      </a:r>
                      <a:r>
                        <a:rPr lang="en-US" sz="2400" baseline="0"/>
                        <a:t> Hill/Grand Prairie</a:t>
                      </a:r>
                      <a:endParaRPr lang="en-US" sz="2400"/>
                    </a:p>
                  </a:txBody>
                  <a:tcPr/>
                </a:tc>
                <a:tc>
                  <a:txBody>
                    <a:bodyPr/>
                    <a:lstStyle/>
                    <a:p>
                      <a:pPr algn="ctr"/>
                      <a:r>
                        <a:rPr lang="en-US" sz="2400"/>
                        <a:t>Plano</a:t>
                      </a:r>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FWHS Jurisdiction</a:t>
            </a:r>
          </a:p>
        </p:txBody>
      </p:sp>
      <p:sp>
        <p:nvSpPr>
          <p:cNvPr id="8" name="TextBox 7"/>
          <p:cNvSpPr txBox="1"/>
          <p:nvPr/>
        </p:nvSpPr>
        <p:spPr>
          <a:xfrm>
            <a:off x="228600" y="1676400"/>
            <a:ext cx="8686800" cy="646331"/>
          </a:xfrm>
          <a:prstGeom prst="rect">
            <a:avLst/>
          </a:prstGeom>
          <a:noFill/>
        </p:spPr>
        <p:txBody>
          <a:bodyPr wrap="square" rtlCol="0">
            <a:spAutoFit/>
          </a:bodyPr>
          <a:lstStyle/>
          <a:p>
            <a:pPr algn="ctr"/>
            <a:r>
              <a:rPr lang="en-US" sz="3600"/>
              <a:t>Location must be within FWHS jurisdiction</a:t>
            </a:r>
          </a:p>
        </p:txBody>
      </p:sp>
      <p:sp>
        <p:nvSpPr>
          <p:cNvPr id="2" name="Slide Number Placeholder 1"/>
          <p:cNvSpPr>
            <a:spLocks noGrp="1"/>
          </p:cNvSpPr>
          <p:nvPr>
            <p:ph type="sldNum" sz="quarter" idx="12"/>
          </p:nvPr>
        </p:nvSpPr>
        <p:spPr/>
        <p:txBody>
          <a:bodyPr/>
          <a:lstStyle/>
          <a:p>
            <a:fld id="{9C473276-63CB-4451-BE99-8642D9F5F701}" type="slidenum">
              <a:rPr lang="en-US" smtClean="0"/>
              <a:pPr/>
              <a:t>55</a:t>
            </a:fld>
            <a:endParaRPr lang="en-US"/>
          </a:p>
        </p:txBody>
      </p:sp>
    </p:spTree>
    <p:extLst>
      <p:ext uri="{BB962C8B-B14F-4D97-AF65-F5344CB8AC3E}">
        <p14:creationId xmlns:p14="http://schemas.microsoft.com/office/powerpoint/2010/main" val="3241040609"/>
      </p:ext>
    </p:extLst>
  </p:cSld>
  <p:clrMapOvr>
    <a:masterClrMapping/>
  </p:clrMapOvr>
  <p:transition>
    <p:whee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04800" y="152400"/>
            <a:ext cx="86106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0">
                <a:solidFill>
                  <a:schemeClr val="accent1">
                    <a:lumMod val="40000"/>
                    <a:lumOff val="60000"/>
                  </a:schemeClr>
                </a:solidFill>
              </a:rPr>
              <a:t>Portability</a:t>
            </a:r>
            <a:endParaRPr kumimoji="0" lang="en-US" sz="5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a:xfrm>
            <a:off x="457200" y="1752600"/>
            <a:ext cx="8229600" cy="4876800"/>
          </a:xfrm>
        </p:spPr>
        <p:txBody>
          <a:bodyPr>
            <a:normAutofit fontScale="77500" lnSpcReduction="20000"/>
          </a:bodyPr>
          <a:lstStyle/>
          <a:p>
            <a:pPr marL="112713" indent="6350">
              <a:buNone/>
            </a:pPr>
            <a:r>
              <a:rPr lang="en-US">
                <a:latin typeface="Arial Unicode MS" pitchFamily="34" charset="-128"/>
                <a:ea typeface="Arial Unicode MS" pitchFamily="34" charset="-128"/>
                <a:cs typeface="Arial Unicode MS" pitchFamily="34" charset="-128"/>
              </a:rPr>
              <a:t>You may choose to relocate out of the Fort Worth Housing Solutions jurisdiction to any other housing authority in the United States and its territories which also offers the Housing Choice Voucher Program.</a:t>
            </a:r>
          </a:p>
          <a:p>
            <a:pPr>
              <a:buNone/>
            </a:pPr>
            <a:endParaRPr lang="en-US">
              <a:latin typeface="Arial Unicode MS" pitchFamily="34" charset="-128"/>
              <a:ea typeface="Arial Unicode MS" pitchFamily="34" charset="-128"/>
              <a:cs typeface="Arial Unicode MS" pitchFamily="34" charset="-128"/>
            </a:endParaRPr>
          </a:p>
          <a:p>
            <a:pPr>
              <a:buNone/>
            </a:pPr>
            <a:r>
              <a:rPr lang="en-US">
                <a:latin typeface="Arial Unicode MS" pitchFamily="34" charset="-128"/>
                <a:ea typeface="Arial Unicode MS" pitchFamily="34" charset="-128"/>
                <a:cs typeface="Arial Unicode MS" pitchFamily="34" charset="-128"/>
              </a:rPr>
              <a:t>	</a:t>
            </a:r>
            <a:r>
              <a:rPr lang="en-US" u="sng">
                <a:solidFill>
                  <a:srgbClr val="00B0F0"/>
                </a:solidFill>
                <a:latin typeface="Arial Unicode MS" pitchFamily="34" charset="-128"/>
                <a:ea typeface="Arial Unicode MS" pitchFamily="34" charset="-128"/>
                <a:cs typeface="Arial Unicode MS" pitchFamily="34" charset="-128"/>
              </a:rPr>
              <a:t>The following are requirements for portability:</a:t>
            </a:r>
          </a:p>
          <a:p>
            <a:pPr>
              <a:buNone/>
            </a:pPr>
            <a:endParaRPr lang="en-US" u="sng">
              <a:latin typeface="Arial Unicode MS" pitchFamily="34" charset="-128"/>
              <a:ea typeface="Arial Unicode MS" pitchFamily="34" charset="-128"/>
              <a:cs typeface="Arial Unicode MS" pitchFamily="34" charset="-128"/>
            </a:endParaRPr>
          </a:p>
          <a:p>
            <a:r>
              <a:rPr lang="en-US">
                <a:latin typeface="Arial Unicode MS" pitchFamily="34" charset="-128"/>
                <a:ea typeface="Arial Unicode MS" pitchFamily="34" charset="-128"/>
                <a:cs typeface="Arial Unicode MS" pitchFamily="34" charset="-128"/>
              </a:rPr>
              <a:t>Must have a legal residence or work in Fort Worth’s jurisdiction at the time of application.</a:t>
            </a:r>
          </a:p>
          <a:p>
            <a:pPr marL="0" indent="0">
              <a:buNone/>
            </a:pPr>
            <a:r>
              <a:rPr lang="en-US">
                <a:latin typeface="Arial Unicode MS" pitchFamily="34" charset="-128"/>
                <a:ea typeface="Arial Unicode MS" pitchFamily="34" charset="-128"/>
                <a:cs typeface="Arial Unicode MS" pitchFamily="34" charset="-128"/>
              </a:rPr>
              <a:t>				OR</a:t>
            </a:r>
          </a:p>
          <a:p>
            <a:r>
              <a:rPr lang="en-US">
                <a:latin typeface="Arial Unicode MS" pitchFamily="34" charset="-128"/>
                <a:ea typeface="Arial Unicode MS" pitchFamily="34" charset="-128"/>
                <a:cs typeface="Arial Unicode MS" pitchFamily="34" charset="-128"/>
              </a:rPr>
              <a:t>Must be a current participant in the HCV Program in good standing and have completed the initial twelve month contract with no outstanding debt to the landlord. </a:t>
            </a:r>
          </a:p>
          <a:p>
            <a:pPr>
              <a:buNone/>
            </a:pP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56</a:t>
            </a:fld>
            <a:endParaRPr lang="en-US"/>
          </a:p>
        </p:txBody>
      </p:sp>
    </p:spTree>
    <p:extLst>
      <p:ext uri="{BB962C8B-B14F-4D97-AF65-F5344CB8AC3E}">
        <p14:creationId xmlns:p14="http://schemas.microsoft.com/office/powerpoint/2010/main" val="832728836"/>
      </p:ext>
    </p:extLst>
  </p:cSld>
  <p:clrMapOvr>
    <a:masterClrMapping/>
  </p:clrMapOvr>
  <p:transition>
    <p:whee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52600"/>
          <a:ext cx="8229600" cy="27203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00100">
                <a:tc>
                  <a:txBody>
                    <a:bodyPr/>
                    <a:lstStyle/>
                    <a:p>
                      <a:pPr algn="ctr"/>
                      <a:r>
                        <a:rPr lang="en-US" sz="2400" b="1" u="sng">
                          <a:solidFill>
                            <a:srgbClr val="308034"/>
                          </a:solidFill>
                          <a:latin typeface="Arial Unicode MS" pitchFamily="34" charset="-128"/>
                          <a:ea typeface="Arial Unicode MS" pitchFamily="34" charset="-128"/>
                          <a:cs typeface="Arial Unicode MS" pitchFamily="34" charset="-128"/>
                        </a:rPr>
                        <a:t>Minority non-impacted areas</a:t>
                      </a:r>
                      <a:endParaRPr lang="en-US" sz="2400">
                        <a:solidFill>
                          <a:srgbClr val="308034"/>
                        </a:solidFill>
                        <a:latin typeface="Arial Unicode MS" pitchFamily="34" charset="-128"/>
                        <a:ea typeface="Arial Unicode MS" pitchFamily="34" charset="-128"/>
                        <a:cs typeface="Arial Unicode MS" pitchFamily="34" charset="-128"/>
                      </a:endParaRPr>
                    </a:p>
                  </a:txBody>
                  <a:tcPr/>
                </a:tc>
                <a:tc>
                  <a:txBody>
                    <a:bodyPr/>
                    <a:lstStyle/>
                    <a:p>
                      <a:pPr algn="ctr"/>
                      <a:r>
                        <a:rPr lang="en-US" sz="2400" b="1" u="sng">
                          <a:solidFill>
                            <a:srgbClr val="C00000"/>
                          </a:solidFill>
                          <a:latin typeface="Arial Unicode MS" pitchFamily="34" charset="-128"/>
                          <a:ea typeface="Arial Unicode MS" pitchFamily="34" charset="-128"/>
                          <a:cs typeface="Arial Unicode MS" pitchFamily="34" charset="-128"/>
                        </a:rPr>
                        <a:t>Poverty non-impacted areas</a:t>
                      </a:r>
                      <a:endParaRPr lang="en-US" sz="2400">
                        <a:latin typeface="Arial Unicode MS" pitchFamily="34" charset="-128"/>
                        <a:ea typeface="Arial Unicode MS" pitchFamily="34" charset="-128"/>
                        <a:cs typeface="Arial Unicode MS" pitchFamily="34" charset="-128"/>
                      </a:endParaRPr>
                    </a:p>
                  </a:txBody>
                  <a:tcPr/>
                </a:tc>
                <a:extLst>
                  <a:ext uri="{0D108BD9-81ED-4DB2-BD59-A6C34878D82A}">
                    <a16:rowId xmlns:a16="http://schemas.microsoft.com/office/drawing/2014/main" val="10000"/>
                  </a:ext>
                </a:extLst>
              </a:tr>
              <a:tr h="1866900">
                <a:tc>
                  <a:txBody>
                    <a:bodyPr/>
                    <a:lstStyle/>
                    <a:p>
                      <a:pPr algn="ctr"/>
                      <a:r>
                        <a:rPr lang="en-US" sz="2400" b="1">
                          <a:solidFill>
                            <a:srgbClr val="308034"/>
                          </a:solidFill>
                          <a:latin typeface="Arial Unicode MS" pitchFamily="34" charset="-128"/>
                          <a:ea typeface="Arial Unicode MS" pitchFamily="34" charset="-128"/>
                          <a:cs typeface="Arial Unicode MS" pitchFamily="34" charset="-128"/>
                        </a:rPr>
                        <a:t>when looking for a place, try to find areas with a variety of ethnicities/races</a:t>
                      </a:r>
                    </a:p>
                  </a:txBody>
                  <a:tcPr/>
                </a:tc>
                <a:tc>
                  <a:txBody>
                    <a:bodyPr/>
                    <a:lstStyle/>
                    <a:p>
                      <a:pPr algn="ctr"/>
                      <a:r>
                        <a:rPr lang="en-US" sz="2400" b="1">
                          <a:solidFill>
                            <a:srgbClr val="C00000"/>
                          </a:solidFill>
                          <a:latin typeface="Arial Unicode MS" pitchFamily="34" charset="-128"/>
                          <a:ea typeface="Arial Unicode MS" pitchFamily="34" charset="-128"/>
                          <a:cs typeface="Arial Unicode MS" pitchFamily="34" charset="-128"/>
                        </a:rPr>
                        <a:t>Highly encouraged </a:t>
                      </a:r>
                      <a:r>
                        <a:rPr lang="en-US" sz="2400" b="1" u="sng">
                          <a:solidFill>
                            <a:srgbClr val="C00000"/>
                          </a:solidFill>
                          <a:latin typeface="Arial Unicode MS" pitchFamily="34" charset="-128"/>
                          <a:ea typeface="Arial Unicode MS" pitchFamily="34" charset="-128"/>
                          <a:cs typeface="Arial Unicode MS" pitchFamily="34" charset="-128"/>
                        </a:rPr>
                        <a:t>not</a:t>
                      </a:r>
                      <a:r>
                        <a:rPr lang="en-US" sz="2400" b="1">
                          <a:solidFill>
                            <a:srgbClr val="C00000"/>
                          </a:solidFill>
                          <a:latin typeface="Arial Unicode MS" pitchFamily="34" charset="-128"/>
                          <a:ea typeface="Arial Unicode MS" pitchFamily="34" charset="-128"/>
                          <a:cs typeface="Arial Unicode MS" pitchFamily="34" charset="-128"/>
                        </a:rPr>
                        <a:t> to choose an area with a high poverty rate: this includes areas affected by crime, violence, drugs, etc.</a:t>
                      </a:r>
                      <a:endParaRPr lang="en-US" sz="2400" b="1">
                        <a:latin typeface="Arial Unicode MS" pitchFamily="34" charset="-128"/>
                        <a:ea typeface="Arial Unicode MS" pitchFamily="34" charset="-128"/>
                        <a:cs typeface="Arial Unicode MS" pitchFamily="34" charset="-128"/>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304800" y="4648200"/>
            <a:ext cx="8534400" cy="1938992"/>
          </a:xfrm>
          <a:prstGeom prst="rect">
            <a:avLst/>
          </a:prstGeom>
        </p:spPr>
        <p:txBody>
          <a:bodyPr wrap="square">
            <a:spAutoFit/>
          </a:bodyPr>
          <a:lstStyle/>
          <a:p>
            <a:pPr algn="ctr"/>
            <a:r>
              <a:rPr lang="en-US" sz="2000" b="1">
                <a:latin typeface="Arial Unicode MS" pitchFamily="34" charset="-128"/>
                <a:ea typeface="Arial Unicode MS" pitchFamily="34" charset="-128"/>
                <a:cs typeface="Arial Unicode MS" pitchFamily="34" charset="-128"/>
              </a:rPr>
              <a:t>MAKE SURE YOU CHECK OUT THE AREA BEFORE        ATTEMPTING TO MOVE IN</a:t>
            </a:r>
          </a:p>
          <a:p>
            <a:pPr algn="ctr">
              <a:buNone/>
            </a:pPr>
            <a:r>
              <a:rPr lang="en-US" sz="2000" b="1">
                <a:latin typeface="Arial Unicode MS" pitchFamily="34" charset="-128"/>
                <a:ea typeface="Arial Unicode MS" pitchFamily="34" charset="-128"/>
                <a:cs typeface="Arial Unicode MS" pitchFamily="34" charset="-128"/>
              </a:rPr>
              <a:t>Note: If you are unsure about an area…</a:t>
            </a:r>
          </a:p>
          <a:p>
            <a:pPr algn="just">
              <a:buNone/>
            </a:pPr>
            <a:r>
              <a:rPr lang="en-US" sz="2000">
                <a:latin typeface="Arial Unicode MS" pitchFamily="34" charset="-128"/>
                <a:ea typeface="Arial Unicode MS" pitchFamily="34" charset="-128"/>
                <a:cs typeface="Arial Unicode MS" pitchFamily="34" charset="-128"/>
              </a:rPr>
              <a:t>Go check it out at </a:t>
            </a:r>
            <a:r>
              <a:rPr lang="en-US" sz="2000" i="1">
                <a:latin typeface="Arial Unicode MS" pitchFamily="34" charset="-128"/>
                <a:ea typeface="Arial Unicode MS" pitchFamily="34" charset="-128"/>
                <a:cs typeface="Arial Unicode MS" pitchFamily="34" charset="-128"/>
              </a:rPr>
              <a:t>night</a:t>
            </a:r>
            <a:r>
              <a:rPr lang="en-US" sz="2000">
                <a:latin typeface="Arial Unicode MS" pitchFamily="34" charset="-128"/>
                <a:ea typeface="Arial Unicode MS" pitchFamily="34" charset="-128"/>
                <a:cs typeface="Arial Unicode MS" pitchFamily="34" charset="-128"/>
              </a:rPr>
              <a:t> and see what type of activity takes place in this area, if any. </a:t>
            </a:r>
            <a:r>
              <a:rPr lang="en-US" sz="2000" b="1" u="sng">
                <a:latin typeface="Arial Unicode MS" pitchFamily="34" charset="-128"/>
                <a:ea typeface="Arial Unicode MS" pitchFamily="34" charset="-128"/>
                <a:cs typeface="Arial Unicode MS" pitchFamily="34" charset="-128"/>
              </a:rPr>
              <a:t>Once you commit to signing a lease you cannot break the contract</a:t>
            </a:r>
            <a:r>
              <a:rPr lang="en-US" sz="2000" u="sng">
                <a:latin typeface="Arial Unicode MS" pitchFamily="34" charset="-128"/>
                <a:ea typeface="Arial Unicode MS" pitchFamily="34" charset="-128"/>
                <a:cs typeface="Arial Unicode MS" pitchFamily="34" charset="-128"/>
              </a:rPr>
              <a:t>.</a:t>
            </a:r>
          </a:p>
        </p:txBody>
      </p:sp>
      <p:sp>
        <p:nvSpPr>
          <p:cNvPr id="6" name="Title 1"/>
          <p:cNvSpPr txBox="1">
            <a:spLocks/>
          </p:cNvSpPr>
          <p:nvPr/>
        </p:nvSpPr>
        <p:spPr>
          <a:xfrm>
            <a:off x="228600" y="228600"/>
            <a:ext cx="8610600" cy="1066800"/>
          </a:xfrm>
          <a:prstGeom prst="rect">
            <a:avLst/>
          </a:prstGeom>
          <a:solidFill>
            <a:schemeClr val="accent3">
              <a:lumMod val="50000"/>
            </a:schemeClr>
          </a:solidFill>
          <a:ln>
            <a:solidFill>
              <a:srgbClr val="67B569"/>
            </a:solidFill>
          </a:ln>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Location, Location, Location!</a:t>
            </a:r>
          </a:p>
        </p:txBody>
      </p:sp>
      <p:sp>
        <p:nvSpPr>
          <p:cNvPr id="2" name="Slide Number Placeholder 1"/>
          <p:cNvSpPr>
            <a:spLocks noGrp="1"/>
          </p:cNvSpPr>
          <p:nvPr>
            <p:ph type="sldNum" sz="quarter" idx="12"/>
          </p:nvPr>
        </p:nvSpPr>
        <p:spPr/>
        <p:txBody>
          <a:bodyPr/>
          <a:lstStyle/>
          <a:p>
            <a:fld id="{9C473276-63CB-4451-BE99-8642D9F5F701}" type="slidenum">
              <a:rPr lang="en-US" smtClean="0"/>
              <a:pPr/>
              <a:t>57</a:t>
            </a:fld>
            <a:endParaRPr lang="en-US"/>
          </a:p>
        </p:txBody>
      </p:sp>
    </p:spTree>
    <p:extLst>
      <p:ext uri="{BB962C8B-B14F-4D97-AF65-F5344CB8AC3E}">
        <p14:creationId xmlns:p14="http://schemas.microsoft.com/office/powerpoint/2010/main" val="1661613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448"/>
            <a:ext cx="7772400" cy="1063752"/>
          </a:xfrm>
          <a:solidFill>
            <a:schemeClr val="accent3">
              <a:lumMod val="50000"/>
            </a:schemeClr>
          </a:solidFill>
          <a:ln>
            <a:solidFill>
              <a:srgbClr val="67B569"/>
            </a:solidFill>
          </a:ln>
        </p:spPr>
        <p:txBody>
          <a:bodyPr/>
          <a:lstStyle/>
          <a:p>
            <a:pPr algn="ctr"/>
            <a:r>
              <a:rPr lang="en-US" b="0">
                <a:solidFill>
                  <a:schemeClr val="accent1">
                    <a:lumMod val="40000"/>
                    <a:lumOff val="60000"/>
                  </a:schemeClr>
                </a:solidFill>
              </a:rPr>
              <a:t>Voucher Mobility</a:t>
            </a:r>
          </a:p>
        </p:txBody>
      </p:sp>
      <p:sp>
        <p:nvSpPr>
          <p:cNvPr id="3" name="Content Placeholder 2"/>
          <p:cNvSpPr>
            <a:spLocks noGrp="1"/>
          </p:cNvSpPr>
          <p:nvPr>
            <p:ph idx="1"/>
          </p:nvPr>
        </p:nvSpPr>
        <p:spPr/>
        <p:txBody>
          <a:bodyPr/>
          <a:lstStyle/>
          <a:p>
            <a:pPr marL="0" lvl="1" indent="0">
              <a:buNone/>
            </a:pPr>
            <a:endParaRPr lang="en-US" sz="900" b="1" i="1"/>
          </a:p>
          <a:p>
            <a:pPr marL="0" lvl="1" indent="0">
              <a:buNone/>
            </a:pPr>
            <a:r>
              <a:rPr lang="en-US" b="1" i="1">
                <a:latin typeface="Arial Unicode MS" pitchFamily="34" charset="-128"/>
                <a:ea typeface="Arial Unicode MS" pitchFamily="34" charset="-128"/>
                <a:cs typeface="Arial Unicode MS" pitchFamily="34" charset="-128"/>
              </a:rPr>
              <a:t>What is voucher mobility?</a:t>
            </a:r>
          </a:p>
          <a:p>
            <a:pPr marL="0" lvl="1" indent="0">
              <a:buNone/>
            </a:pPr>
            <a:r>
              <a:rPr lang="en-US">
                <a:latin typeface="Arial Unicode MS" pitchFamily="34" charset="-128"/>
                <a:ea typeface="Arial Unicode MS" pitchFamily="34" charset="-128"/>
                <a:cs typeface="Arial Unicode MS" pitchFamily="34" charset="-128"/>
              </a:rPr>
              <a:t>     	The ability to use your voucher in</a:t>
            </a:r>
            <a:r>
              <a:rPr lang="en-US" baseline="0">
                <a:latin typeface="Arial Unicode MS" pitchFamily="34" charset="-128"/>
                <a:ea typeface="Arial Unicode MS" pitchFamily="34" charset="-128"/>
                <a:cs typeface="Arial Unicode MS" pitchFamily="34" charset="-128"/>
              </a:rPr>
              <a:t> </a:t>
            </a:r>
            <a:r>
              <a:rPr lang="en-US">
                <a:latin typeface="Arial Unicode MS" pitchFamily="34" charset="-128"/>
                <a:ea typeface="Arial Unicode MS" pitchFamily="34" charset="-128"/>
                <a:cs typeface="Arial Unicode MS" pitchFamily="34" charset="-128"/>
              </a:rPr>
              <a:t>low-	poverty areas with economic and educational 	opportunities.</a:t>
            </a:r>
          </a:p>
          <a:p>
            <a:pPr marL="0" lvl="1" indent="0">
              <a:buNone/>
            </a:pPr>
            <a:endParaRPr lang="en-US" b="1" i="1">
              <a:latin typeface="Arial Unicode MS" pitchFamily="34" charset="-128"/>
              <a:ea typeface="Arial Unicode MS" pitchFamily="34" charset="-128"/>
              <a:cs typeface="Arial Unicode MS" pitchFamily="34" charset="-128"/>
            </a:endParaRPr>
          </a:p>
          <a:p>
            <a:pPr marL="0" lvl="1" indent="0">
              <a:buNone/>
            </a:pPr>
            <a:r>
              <a:rPr lang="en-US" b="1" i="1">
                <a:latin typeface="Arial Unicode MS" pitchFamily="34" charset="-128"/>
                <a:ea typeface="Arial Unicode MS" pitchFamily="34" charset="-128"/>
                <a:cs typeface="Arial Unicode MS" pitchFamily="34" charset="-128"/>
              </a:rPr>
              <a:t>Why does it matter?</a:t>
            </a:r>
            <a:endParaRPr lang="en-US">
              <a:latin typeface="Arial Unicode MS" pitchFamily="34" charset="-128"/>
              <a:ea typeface="Arial Unicode MS" pitchFamily="34" charset="-128"/>
              <a:cs typeface="Arial Unicode MS" pitchFamily="34" charset="-128"/>
            </a:endParaRPr>
          </a:p>
          <a:p>
            <a:pPr marL="0" lvl="1" indent="0">
              <a:buNone/>
            </a:pPr>
            <a:r>
              <a:rPr lang="en-US" b="1" i="1">
                <a:latin typeface="Arial Unicode MS" pitchFamily="34" charset="-128"/>
                <a:ea typeface="Arial Unicode MS" pitchFamily="34" charset="-128"/>
                <a:cs typeface="Arial Unicode MS" pitchFamily="34" charset="-128"/>
              </a:rPr>
              <a:t>     	</a:t>
            </a:r>
            <a:r>
              <a:rPr lang="en-US">
                <a:latin typeface="Arial Unicode MS" pitchFamily="34" charset="-128"/>
                <a:ea typeface="Arial Unicode MS" pitchFamily="34" charset="-128"/>
                <a:cs typeface="Arial Unicode MS" pitchFamily="34" charset="-128"/>
              </a:rPr>
              <a:t>Studies show improved health and academic 	performance in children who move to low-	poverty areas.</a:t>
            </a:r>
            <a:endParaRPr lang="en-US" b="1" i="1">
              <a:latin typeface="Arial Unicode MS" pitchFamily="34" charset="-128"/>
              <a:ea typeface="Arial Unicode MS" pitchFamily="34" charset="-128"/>
              <a:cs typeface="Arial Unicode MS" pitchFamily="34" charset="-128"/>
            </a:endParaRPr>
          </a:p>
          <a:p>
            <a:pPr>
              <a:buNone/>
            </a:pPr>
            <a:endParaRPr lang="en-US"/>
          </a:p>
        </p:txBody>
      </p:sp>
      <p:sp>
        <p:nvSpPr>
          <p:cNvPr id="4" name="Slide Number Placeholder 3"/>
          <p:cNvSpPr>
            <a:spLocks noGrp="1"/>
          </p:cNvSpPr>
          <p:nvPr>
            <p:ph type="sldNum" sz="quarter" idx="12"/>
          </p:nvPr>
        </p:nvSpPr>
        <p:spPr/>
        <p:txBody>
          <a:bodyPr/>
          <a:lstStyle/>
          <a:p>
            <a:fld id="{9C473276-63CB-4451-BE99-8642D9F5F701}" type="slidenum">
              <a:rPr lang="en-US" smtClean="0"/>
              <a:pPr/>
              <a:t>58</a:t>
            </a:fld>
            <a:endParaRPr lang="en-US"/>
          </a:p>
        </p:txBody>
      </p:sp>
    </p:spTree>
    <p:extLst>
      <p:ext uri="{BB962C8B-B14F-4D97-AF65-F5344CB8AC3E}">
        <p14:creationId xmlns:p14="http://schemas.microsoft.com/office/powerpoint/2010/main" val="2791915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077200" cy="1139952"/>
          </a:xfrm>
          <a:solidFill>
            <a:schemeClr val="accent3">
              <a:lumMod val="50000"/>
            </a:schemeClr>
          </a:solidFill>
          <a:ln>
            <a:solidFill>
              <a:srgbClr val="67B569"/>
            </a:solidFill>
          </a:ln>
        </p:spPr>
        <p:txBody>
          <a:bodyPr/>
          <a:lstStyle/>
          <a:p>
            <a:pPr algn="ctr"/>
            <a:r>
              <a:rPr lang="en-US" b="0">
                <a:solidFill>
                  <a:schemeClr val="accent1">
                    <a:lumMod val="40000"/>
                    <a:lumOff val="60000"/>
                  </a:schemeClr>
                </a:solidFill>
              </a:rPr>
              <a:t>Voucher Mobility </a:t>
            </a:r>
          </a:p>
        </p:txBody>
      </p:sp>
      <p:sp>
        <p:nvSpPr>
          <p:cNvPr id="3" name="Content Placeholder 2"/>
          <p:cNvSpPr>
            <a:spLocks noGrp="1"/>
          </p:cNvSpPr>
          <p:nvPr>
            <p:ph idx="1"/>
          </p:nvPr>
        </p:nvSpPr>
        <p:spPr/>
        <p:txBody>
          <a:bodyPr>
            <a:normAutofit fontScale="70000" lnSpcReduction="20000"/>
          </a:bodyPr>
          <a:lstStyle/>
          <a:p>
            <a:pPr>
              <a:buNone/>
            </a:pPr>
            <a:r>
              <a:rPr lang="en-US" sz="3000" b="1" i="1">
                <a:latin typeface="Arial Unicode MS" pitchFamily="34" charset="-128"/>
                <a:ea typeface="Arial Unicode MS" pitchFamily="34" charset="-128"/>
                <a:cs typeface="Arial Unicode MS" pitchFamily="34" charset="-128"/>
              </a:rPr>
              <a:t>Why does it matter? (cont’d) </a:t>
            </a:r>
            <a:endParaRPr lang="en-US" sz="3000">
              <a:latin typeface="Arial Unicode MS" pitchFamily="34" charset="-128"/>
              <a:ea typeface="Arial Unicode MS" pitchFamily="34" charset="-128"/>
              <a:cs typeface="Arial Unicode MS" pitchFamily="34" charset="-128"/>
            </a:endParaRPr>
          </a:p>
          <a:p>
            <a:pPr>
              <a:buNone/>
            </a:pPr>
            <a:r>
              <a:rPr lang="en-US" sz="3000">
                <a:latin typeface="Arial Unicode MS" pitchFamily="34" charset="-128"/>
                <a:ea typeface="Arial Unicode MS" pitchFamily="34" charset="-128"/>
                <a:cs typeface="Arial Unicode MS" pitchFamily="34" charset="-128"/>
              </a:rPr>
              <a:t>	  High opportunity areas offer more and better employment opportunities,</a:t>
            </a:r>
            <a:r>
              <a:rPr lang="en-US" sz="3000" baseline="0">
                <a:latin typeface="Arial Unicode MS" pitchFamily="34" charset="-128"/>
                <a:ea typeface="Arial Unicode MS" pitchFamily="34" charset="-128"/>
                <a:cs typeface="Arial Unicode MS" pitchFamily="34" charset="-128"/>
              </a:rPr>
              <a:t> </a:t>
            </a:r>
            <a:r>
              <a:rPr lang="en-US" sz="3000">
                <a:latin typeface="Arial Unicode MS" pitchFamily="34" charset="-128"/>
                <a:ea typeface="Arial Unicode MS" pitchFamily="34" charset="-128"/>
                <a:cs typeface="Arial Unicode MS" pitchFamily="34" charset="-128"/>
              </a:rPr>
              <a:t>as well as better schools and safer environments.</a:t>
            </a:r>
          </a:p>
          <a:p>
            <a:pPr>
              <a:buNone/>
            </a:pPr>
            <a:r>
              <a:rPr lang="en-US" sz="3000" b="1" i="1">
                <a:latin typeface="Arial Unicode MS" pitchFamily="34" charset="-128"/>
                <a:ea typeface="Arial Unicode MS" pitchFamily="34" charset="-128"/>
                <a:cs typeface="Arial Unicode MS" pitchFamily="34" charset="-128"/>
              </a:rPr>
              <a:t>How can I find a home in a high opportunity area?</a:t>
            </a:r>
          </a:p>
          <a:p>
            <a:pPr marL="914400" indent="0">
              <a:buNone/>
            </a:pPr>
            <a:r>
              <a:rPr lang="en-US" sz="3000">
                <a:latin typeface="Arial Unicode MS" pitchFamily="34" charset="-128"/>
                <a:ea typeface="Arial Unicode MS" pitchFamily="34" charset="-128"/>
                <a:cs typeface="Arial Unicode MS" pitchFamily="34" charset="-128"/>
              </a:rPr>
              <a:t>By researching your future home and its location at:</a:t>
            </a:r>
          </a:p>
          <a:p>
            <a:pPr marL="914400" indent="0">
              <a:buNone/>
            </a:pPr>
            <a:r>
              <a:rPr lang="en-US" sz="3000">
                <a:latin typeface="Arial Unicode MS" pitchFamily="34" charset="-128"/>
                <a:ea typeface="Arial Unicode MS" pitchFamily="34" charset="-128"/>
                <a:cs typeface="Arial Unicode MS" pitchFamily="34" charset="-128"/>
                <a:hlinkClick r:id="rId2"/>
              </a:rPr>
              <a:t>www.opportunitymoves.org</a:t>
            </a:r>
            <a:r>
              <a:rPr lang="en-US" sz="3000">
                <a:latin typeface="Arial Unicode MS" pitchFamily="34" charset="-128"/>
                <a:ea typeface="Arial Unicode MS" pitchFamily="34" charset="-128"/>
                <a:cs typeface="Arial Unicode MS" pitchFamily="34" charset="-128"/>
              </a:rPr>
              <a:t> – is a website to locate housing in High Opportunity Areas and homes in Walkability Areas.</a:t>
            </a:r>
          </a:p>
          <a:p>
            <a:pPr marL="914400" indent="0">
              <a:buNone/>
            </a:pPr>
            <a:r>
              <a:rPr lang="en-US" sz="3000">
                <a:latin typeface="Arial Unicode MS" pitchFamily="34" charset="-128"/>
                <a:ea typeface="Arial Unicode MS" pitchFamily="34" charset="-128"/>
                <a:cs typeface="Arial Unicode MS" pitchFamily="34" charset="-128"/>
                <a:hlinkClick r:id="rId3"/>
              </a:rPr>
              <a:t>www.ffiec.gov/geocode</a:t>
            </a:r>
            <a:r>
              <a:rPr lang="en-US" sz="3000">
                <a:latin typeface="Arial Unicode MS" pitchFamily="34" charset="-128"/>
                <a:ea typeface="Arial Unicode MS" pitchFamily="34" charset="-128"/>
                <a:cs typeface="Arial Unicode MS" pitchFamily="34" charset="-128"/>
              </a:rPr>
              <a:t> - is a website that tells you the poverty rate of census tracts by address.</a:t>
            </a:r>
          </a:p>
          <a:p>
            <a:pPr marL="914400" indent="0">
              <a:buNone/>
            </a:pPr>
            <a:r>
              <a:rPr lang="en-US" sz="3000">
                <a:latin typeface="Arial Unicode MS" pitchFamily="34" charset="-128"/>
                <a:ea typeface="Arial Unicode MS" pitchFamily="34" charset="-128"/>
                <a:cs typeface="Arial Unicode MS" pitchFamily="34" charset="-128"/>
                <a:hlinkClick r:id="rId4"/>
              </a:rPr>
              <a:t>www.fortworthpd.com</a:t>
            </a:r>
            <a:r>
              <a:rPr lang="en-US" sz="3000">
                <a:latin typeface="Arial Unicode MS" pitchFamily="34" charset="-128"/>
                <a:ea typeface="Arial Unicode MS" pitchFamily="34" charset="-128"/>
                <a:cs typeface="Arial Unicode MS" pitchFamily="34" charset="-128"/>
              </a:rPr>
              <a:t> </a:t>
            </a:r>
            <a:r>
              <a:rPr lang="en-US" sz="3000">
                <a:latin typeface="Arial Unicode MS" pitchFamily="34" charset="-128"/>
                <a:ea typeface="Arial Unicode MS" pitchFamily="34" charset="-128"/>
                <a:cs typeface="Arial Unicode MS" pitchFamily="34" charset="-128"/>
                <a:hlinkClick r:id="rId5"/>
              </a:rPr>
              <a:t>–</a:t>
            </a:r>
            <a:r>
              <a:rPr lang="en-US" sz="3000">
                <a:latin typeface="Arial Unicode MS" pitchFamily="34" charset="-128"/>
                <a:ea typeface="Arial Unicode MS" pitchFamily="34" charset="-128"/>
                <a:cs typeface="Arial Unicode MS" pitchFamily="34" charset="-128"/>
              </a:rPr>
              <a:t> is the website for the Fort Worth Police Department; you may look at crime reports by address.</a:t>
            </a:r>
          </a:p>
          <a:p>
            <a:pPr marL="914400" indent="0">
              <a:buNone/>
            </a:pPr>
            <a:r>
              <a:rPr lang="en-US" sz="3000">
                <a:latin typeface="Arial Unicode MS" pitchFamily="34" charset="-128"/>
                <a:ea typeface="Arial Unicode MS" pitchFamily="34" charset="-128"/>
                <a:cs typeface="Arial Unicode MS" pitchFamily="34" charset="-128"/>
                <a:hlinkClick r:id="rId5"/>
              </a:rPr>
              <a:t>www.tea.state.tx.us</a:t>
            </a:r>
            <a:r>
              <a:rPr lang="en-US" sz="3000">
                <a:latin typeface="Arial Unicode MS" pitchFamily="34" charset="-128"/>
                <a:ea typeface="Arial Unicode MS" pitchFamily="34" charset="-128"/>
                <a:cs typeface="Arial Unicode MS" pitchFamily="34" charset="-128"/>
              </a:rPr>
              <a:t> – is the website of the Texas Education Agency, which gives school rankings by districts and individual schools. </a:t>
            </a:r>
          </a:p>
          <a:p>
            <a:pPr>
              <a:buNone/>
            </a:pPr>
            <a:endParaRPr lang="en-US"/>
          </a:p>
        </p:txBody>
      </p:sp>
      <p:sp>
        <p:nvSpPr>
          <p:cNvPr id="4" name="Slide Number Placeholder 3"/>
          <p:cNvSpPr>
            <a:spLocks noGrp="1"/>
          </p:cNvSpPr>
          <p:nvPr>
            <p:ph type="sldNum" sz="quarter" idx="12"/>
          </p:nvPr>
        </p:nvSpPr>
        <p:spPr/>
        <p:txBody>
          <a:bodyPr/>
          <a:lstStyle/>
          <a:p>
            <a:fld id="{9C473276-63CB-4451-BE99-8642D9F5F701}" type="slidenum">
              <a:rPr lang="en-US" smtClean="0"/>
              <a:pPr/>
              <a:t>59</a:t>
            </a:fld>
            <a:endParaRPr lang="en-US"/>
          </a:p>
        </p:txBody>
      </p:sp>
    </p:spTree>
    <p:extLst>
      <p:ext uri="{BB962C8B-B14F-4D97-AF65-F5344CB8AC3E}">
        <p14:creationId xmlns:p14="http://schemas.microsoft.com/office/powerpoint/2010/main" val="56250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2400" y="152400"/>
            <a:ext cx="8839200" cy="1143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fontScale="90000"/>
          </a:bodyPr>
          <a:lstStyle/>
          <a:p>
            <a:pPr algn="ctr">
              <a:defRPr/>
            </a:pPr>
            <a:br>
              <a:rPr kumimoji="0" lang="en-US" sz="3100" b="1" i="0" u="none" strike="noStrike" kern="1200" cap="none" spc="0" normalizeH="0" baseline="0" noProof="0">
                <a:ln>
                  <a:noFill/>
                </a:ln>
                <a:solidFill>
                  <a:schemeClr val="accent1">
                    <a:lumMod val="75000"/>
                  </a:schemeClr>
                </a:solidFill>
                <a:effectLst/>
                <a:uLnTx/>
                <a:uFillTx/>
                <a:latin typeface="+mn-lt"/>
                <a:ea typeface="+mn-ea"/>
                <a:cs typeface="+mn-cs"/>
              </a:rPr>
            </a:br>
            <a:br>
              <a:rPr kumimoji="0" lang="en-US" sz="3100" b="1" i="0" u="none" strike="noStrike" kern="1200" cap="none" spc="0" normalizeH="0" baseline="0" noProof="0">
                <a:ln>
                  <a:noFill/>
                </a:ln>
                <a:solidFill>
                  <a:schemeClr val="accent1">
                    <a:lumMod val="75000"/>
                  </a:schemeClr>
                </a:solidFill>
                <a:effectLst/>
                <a:uLnTx/>
                <a:uFillTx/>
                <a:latin typeface="+mn-lt"/>
                <a:ea typeface="+mn-ea"/>
                <a:cs typeface="+mn-cs"/>
              </a:rPr>
            </a:br>
            <a:r>
              <a:rPr kumimoji="0" lang="en-US" sz="3100" b="0" i="0" u="none" strike="noStrike" kern="1200" cap="none" spc="0" normalizeH="0" baseline="0" noProof="0">
                <a:ln>
                  <a:noFill/>
                </a:ln>
                <a:solidFill>
                  <a:schemeClr val="accent1">
                    <a:lumMod val="40000"/>
                    <a:lumOff val="60000"/>
                  </a:schemeClr>
                </a:solidFill>
                <a:effectLst/>
                <a:uLnTx/>
                <a:uFillTx/>
                <a:latin typeface="+mn-lt"/>
                <a:ea typeface="+mn-ea"/>
                <a:cs typeface="+mn-cs"/>
              </a:rPr>
              <a:t>Screening</a:t>
            </a:r>
            <a:r>
              <a:rPr kumimoji="0" lang="en-US" sz="3100" b="0" i="0" u="none" strike="noStrike" kern="1200" cap="none" spc="0" normalizeH="0" noProof="0">
                <a:ln>
                  <a:noFill/>
                </a:ln>
                <a:solidFill>
                  <a:schemeClr val="accent1">
                    <a:lumMod val="40000"/>
                    <a:lumOff val="60000"/>
                  </a:schemeClr>
                </a:solidFill>
                <a:effectLst/>
                <a:uLnTx/>
                <a:uFillTx/>
                <a:latin typeface="+mn-lt"/>
                <a:ea typeface="+mn-ea"/>
                <a:cs typeface="+mn-cs"/>
              </a:rPr>
              <a:t> and Eviction for Drug Abuse and other Criminal Activity </a:t>
            </a:r>
            <a:r>
              <a:rPr kumimoji="0" lang="en-US" sz="3100" b="0" i="0" u="none" strike="noStrike" kern="1200" cap="none" spc="0" normalizeH="0" baseline="0" noProof="0">
                <a:ln>
                  <a:noFill/>
                </a:ln>
                <a:solidFill>
                  <a:schemeClr val="accent1">
                    <a:lumMod val="40000"/>
                    <a:lumOff val="60000"/>
                  </a:schemeClr>
                </a:solidFill>
                <a:effectLst/>
                <a:uLnTx/>
                <a:uFillTx/>
                <a:latin typeface="+mn-lt"/>
                <a:ea typeface="+mn-ea"/>
                <a:cs typeface="+mn-cs"/>
              </a:rPr>
              <a:t>(SEDACA)</a:t>
            </a:r>
            <a:r>
              <a:rPr kumimoji="0" lang="en-US" sz="3100" b="0" i="0" u="none" strike="noStrike" kern="1200" cap="none" spc="0" normalizeH="0" noProof="0">
                <a:ln>
                  <a:noFill/>
                </a:ln>
                <a:solidFill>
                  <a:schemeClr val="accent1">
                    <a:lumMod val="40000"/>
                    <a:lumOff val="60000"/>
                  </a:schemeClr>
                </a:solidFill>
                <a:effectLst/>
                <a:uLnTx/>
                <a:uFillTx/>
                <a:latin typeface="+mn-lt"/>
                <a:ea typeface="+mn-ea"/>
                <a:cs typeface="+mn-cs"/>
              </a:rPr>
              <a:t> Policy Overview</a:t>
            </a:r>
            <a:br>
              <a:rPr kumimoji="0" lang="en-US" sz="3200" b="1" i="0" u="none" strike="noStrike" kern="1200" cap="none" spc="0" normalizeH="0" noProof="0">
                <a:ln>
                  <a:noFill/>
                </a:ln>
                <a:solidFill>
                  <a:schemeClr val="accent1">
                    <a:lumMod val="75000"/>
                  </a:schemeClr>
                </a:solidFill>
                <a:effectLst/>
                <a:uLnTx/>
                <a:uFillTx/>
                <a:latin typeface="+mn-lt"/>
                <a:ea typeface="+mn-ea"/>
                <a:cs typeface="+mn-cs"/>
              </a:rPr>
            </a:br>
            <a:br>
              <a:rPr lang="en-US" sz="2800"/>
            </a:br>
            <a:endParaRPr kumimoji="0" lang="en-US" sz="3200" b="1" i="0" u="none" strike="noStrike" kern="1200" cap="none" spc="0" normalizeH="0" baseline="0" noProof="0">
              <a:ln>
                <a:noFill/>
              </a:ln>
              <a:solidFill>
                <a:schemeClr val="accent1">
                  <a:lumMod val="75000"/>
                </a:schemeClr>
              </a:solidFill>
              <a:effectLst/>
              <a:uLnTx/>
              <a:uFillTx/>
              <a:latin typeface="+mn-lt"/>
              <a:ea typeface="+mn-ea"/>
              <a:cs typeface="+mn-cs"/>
            </a:endParaRPr>
          </a:p>
        </p:txBody>
      </p:sp>
      <p:sp>
        <p:nvSpPr>
          <p:cNvPr id="3" name="Content Placeholder 2"/>
          <p:cNvSpPr>
            <a:spLocks noGrp="1"/>
          </p:cNvSpPr>
          <p:nvPr>
            <p:ph idx="1"/>
          </p:nvPr>
        </p:nvSpPr>
        <p:spPr>
          <a:xfrm>
            <a:off x="228600" y="1600200"/>
            <a:ext cx="8458200" cy="5029200"/>
          </a:xfrm>
        </p:spPr>
        <p:txBody>
          <a:bodyPr vert="horz" lIns="91440" tIns="45720" rIns="91440" bIns="45720" rtlCol="0" anchor="t">
            <a:normAutofit/>
          </a:bodyPr>
          <a:lstStyle/>
          <a:p>
            <a:r>
              <a:rPr lang="en-US" sz="2400">
                <a:latin typeface="Arial Unicode MS"/>
                <a:ea typeface="Arial Unicode MS"/>
                <a:cs typeface="Arial Unicode MS"/>
              </a:rPr>
              <a:t>FWHS shall pursue </a:t>
            </a:r>
            <a:r>
              <a:rPr lang="en-US" sz="2400" i="1">
                <a:latin typeface="Arial Unicode MS"/>
                <a:ea typeface="Arial Unicode MS"/>
                <a:cs typeface="Arial Unicode MS"/>
              </a:rPr>
              <a:t>reports or complaints </a:t>
            </a:r>
            <a:r>
              <a:rPr lang="en-US" sz="2400">
                <a:latin typeface="Arial Unicode MS"/>
                <a:ea typeface="Arial Unicode MS"/>
                <a:cs typeface="Arial Unicode MS"/>
              </a:rPr>
              <a:t>from a landlord, neighbor, or the general-public regarding drug-related or criminal activity where a Housing Choice Voucher Program participant is housed.</a:t>
            </a:r>
          </a:p>
          <a:p>
            <a:r>
              <a:rPr lang="en-US" sz="2400">
                <a:latin typeface="Arial Unicode MS"/>
                <a:ea typeface="Arial Unicode MS"/>
                <a:cs typeface="Arial Unicode MS"/>
              </a:rPr>
              <a:t>The agency shall enforce this SEDACA policy with </a:t>
            </a:r>
            <a:r>
              <a:rPr lang="en-US" sz="2400" i="1">
                <a:latin typeface="Arial Unicode MS"/>
                <a:ea typeface="Arial Unicode MS"/>
                <a:cs typeface="Arial Unicode MS"/>
              </a:rPr>
              <a:t>“zero tolerance”.</a:t>
            </a:r>
          </a:p>
          <a:p>
            <a:r>
              <a:rPr lang="en-US" sz="2400">
                <a:latin typeface="Arial Unicode MS"/>
                <a:ea typeface="Arial Unicode MS"/>
                <a:cs typeface="Arial Unicode MS"/>
              </a:rPr>
              <a:t>Evidence of such activity shall be grounds for </a:t>
            </a:r>
            <a:r>
              <a:rPr lang="en-US" sz="2400" i="1">
                <a:latin typeface="Arial Unicode MS"/>
                <a:ea typeface="Arial Unicode MS"/>
                <a:cs typeface="Arial Unicode MS"/>
              </a:rPr>
              <a:t>immediate termination </a:t>
            </a:r>
            <a:r>
              <a:rPr lang="en-US" sz="2400">
                <a:latin typeface="Arial Unicode MS"/>
                <a:ea typeface="Arial Unicode MS"/>
                <a:cs typeface="Arial Unicode MS"/>
              </a:rPr>
              <a:t>of Housing Choice Voucher Program assistance.</a:t>
            </a:r>
          </a:p>
          <a:p>
            <a:r>
              <a:rPr lang="en-US" sz="2400" b="1">
                <a:latin typeface="Arial Unicode MS"/>
                <a:ea typeface="Arial Unicode MS"/>
                <a:cs typeface="Arial Unicode MS"/>
              </a:rPr>
              <a:t>Applies to everyone in the household aged 18 and older, including family and friends.</a:t>
            </a:r>
          </a:p>
          <a:p>
            <a:r>
              <a:rPr lang="en-US" sz="2400">
                <a:latin typeface="Arial Unicode MS"/>
                <a:ea typeface="Arial Unicode MS"/>
                <a:cs typeface="Arial Unicode MS"/>
              </a:rPr>
              <a:t>There does not have to be a conviction.</a:t>
            </a:r>
            <a:endParaRPr lang="en-US" sz="2000">
              <a:latin typeface="Arial Unicode MS"/>
              <a:ea typeface="Arial Unicode MS"/>
              <a:cs typeface="Arial Unicode MS"/>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6</a:t>
            </a:fld>
            <a:endParaRPr lang="en-US"/>
          </a:p>
        </p:txBody>
      </p:sp>
    </p:spTree>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5448"/>
            <a:ext cx="7315200" cy="1063752"/>
          </a:xfrm>
          <a:solidFill>
            <a:srgbClr val="8E0000"/>
          </a:solidFill>
          <a:ln>
            <a:solidFill>
              <a:srgbClr val="67B569"/>
            </a:solidFill>
          </a:ln>
        </p:spPr>
        <p:txBody>
          <a:bodyPr tIns="548640">
            <a:normAutofit fontScale="90000"/>
          </a:bodyPr>
          <a:lstStyle/>
          <a:p>
            <a:pPr algn="ctr"/>
            <a:r>
              <a:rPr lang="en-US" sz="4800">
                <a:solidFill>
                  <a:schemeClr val="accent1">
                    <a:lumMod val="40000"/>
                    <a:lumOff val="60000"/>
                  </a:schemeClr>
                </a:solidFill>
                <a:hlinkClick r:id="rId2"/>
              </a:rPr>
              <a:t>www.opportunitymoves.org</a:t>
            </a:r>
            <a:br>
              <a:rPr lang="en-US" sz="4800">
                <a:solidFill>
                  <a:schemeClr val="accent1">
                    <a:lumMod val="40000"/>
                    <a:lumOff val="60000"/>
                  </a:schemeClr>
                </a:solidFill>
              </a:rPr>
            </a:br>
            <a:endParaRPr lang="en-US">
              <a:solidFill>
                <a:schemeClr val="accent1">
                  <a:lumMod val="40000"/>
                  <a:lumOff val="6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685800" y="1676400"/>
            <a:ext cx="7772400" cy="48577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9C473276-63CB-4451-BE99-8642D9F5F701}" type="slidenum">
              <a:rPr lang="en-US" smtClean="0"/>
              <a:pPr/>
              <a:t>60</a:t>
            </a:fld>
            <a:endParaRPr lang="en-US"/>
          </a:p>
        </p:txBody>
      </p:sp>
    </p:spTree>
    <p:extLst>
      <p:ext uri="{BB962C8B-B14F-4D97-AF65-F5344CB8AC3E}">
        <p14:creationId xmlns:p14="http://schemas.microsoft.com/office/powerpoint/2010/main" val="671515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39952"/>
          </a:xfrm>
          <a:solidFill>
            <a:srgbClr val="8E0000"/>
          </a:solidFill>
          <a:ln>
            <a:solidFill>
              <a:srgbClr val="67B569"/>
            </a:solidFill>
          </a:ln>
        </p:spPr>
        <p:txBody>
          <a:bodyPr tIns="548640">
            <a:normAutofit fontScale="90000"/>
          </a:bodyPr>
          <a:lstStyle/>
          <a:p>
            <a:pPr algn="ctr"/>
            <a:r>
              <a:rPr lang="en-US" sz="3600">
                <a:solidFill>
                  <a:schemeClr val="accent1">
                    <a:lumMod val="40000"/>
                    <a:lumOff val="60000"/>
                  </a:schemeClr>
                </a:solidFill>
                <a:hlinkClick r:id="rId2"/>
              </a:rPr>
              <a:t>www.ffiec.gov/geocode</a:t>
            </a:r>
            <a:r>
              <a:rPr lang="en-US" sz="3600"/>
              <a:t> </a:t>
            </a:r>
            <a:r>
              <a:rPr lang="en-US" sz="3600" b="0">
                <a:solidFill>
                  <a:schemeClr val="accent1">
                    <a:lumMod val="40000"/>
                    <a:lumOff val="60000"/>
                  </a:schemeClr>
                </a:solidFill>
              </a:rPr>
              <a:t>(</a:t>
            </a:r>
            <a:r>
              <a:rPr lang="en-US" sz="3600">
                <a:solidFill>
                  <a:schemeClr val="accent1">
                    <a:lumMod val="40000"/>
                    <a:lumOff val="60000"/>
                  </a:schemeClr>
                </a:solidFill>
              </a:rPr>
              <a:t>Use most recent year</a:t>
            </a:r>
            <a:r>
              <a:rPr lang="en-US" sz="3600" b="0">
                <a:solidFill>
                  <a:schemeClr val="accent1">
                    <a:lumMod val="40000"/>
                    <a:lumOff val="60000"/>
                  </a:schemeClr>
                </a:solidFill>
              </a:rPr>
              <a:t>)</a:t>
            </a:r>
            <a:br>
              <a:rPr lang="en-US" sz="4800"/>
            </a:br>
            <a:endParaRPr lang="en-US">
              <a:solidFill>
                <a:schemeClr val="accent1">
                  <a:lumMod val="40000"/>
                  <a:lumOff val="60000"/>
                </a:schemeClr>
              </a:solidFill>
            </a:endParaRPr>
          </a:p>
        </p:txBody>
      </p:sp>
      <p:pic>
        <p:nvPicPr>
          <p:cNvPr id="4" name="Picture 3"/>
          <p:cNvPicPr>
            <a:picLocks noChangeAspect="1" noChangeArrowheads="1"/>
          </p:cNvPicPr>
          <p:nvPr/>
        </p:nvPicPr>
        <p:blipFill>
          <a:blip r:embed="rId3" cstate="print"/>
          <a:srcRect/>
          <a:stretch>
            <a:fillRect/>
          </a:stretch>
        </p:blipFill>
        <p:spPr bwMode="auto">
          <a:xfrm>
            <a:off x="457200" y="1600200"/>
            <a:ext cx="8153400" cy="5095875"/>
          </a:xfrm>
          <a:prstGeom prst="rect">
            <a:avLst/>
          </a:prstGeom>
          <a:noFill/>
          <a:ln w="9525">
            <a:noFill/>
            <a:miter lim="800000"/>
            <a:headEnd/>
            <a:tailEnd/>
          </a:ln>
        </p:spPr>
      </p:pic>
      <p:sp>
        <p:nvSpPr>
          <p:cNvPr id="5" name="TextBox 4"/>
          <p:cNvSpPr txBox="1"/>
          <p:nvPr/>
        </p:nvSpPr>
        <p:spPr>
          <a:xfrm>
            <a:off x="2362200" y="5791200"/>
            <a:ext cx="4418967" cy="369332"/>
          </a:xfrm>
          <a:prstGeom prst="rect">
            <a:avLst/>
          </a:prstGeom>
          <a:noFill/>
        </p:spPr>
        <p:txBody>
          <a:bodyPr wrap="none" rtlCol="0">
            <a:spAutoFit/>
          </a:bodyPr>
          <a:lstStyle/>
          <a:p>
            <a:r>
              <a:rPr lang="en-US" b="1">
                <a:solidFill>
                  <a:schemeClr val="accent1">
                    <a:lumMod val="40000"/>
                    <a:lumOff val="60000"/>
                  </a:schemeClr>
                </a:solidFill>
              </a:rPr>
              <a:t>Enter full address of unit and click SEARCH</a:t>
            </a:r>
          </a:p>
        </p:txBody>
      </p:sp>
      <p:sp>
        <p:nvSpPr>
          <p:cNvPr id="6" name="Right Arrow 5"/>
          <p:cNvSpPr/>
          <p:nvPr/>
        </p:nvSpPr>
        <p:spPr>
          <a:xfrm>
            <a:off x="1981200" y="41148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C473276-63CB-4451-BE99-8642D9F5F701}" type="slidenum">
              <a:rPr lang="en-US" smtClean="0"/>
              <a:pPr/>
              <a:t>61</a:t>
            </a:fld>
            <a:endParaRPr lang="en-US"/>
          </a:p>
        </p:txBody>
      </p:sp>
    </p:spTree>
    <p:extLst>
      <p:ext uri="{BB962C8B-B14F-4D97-AF65-F5344CB8AC3E}">
        <p14:creationId xmlns:p14="http://schemas.microsoft.com/office/powerpoint/2010/main" val="3044463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8122" y="685800"/>
            <a:ext cx="9022078" cy="5638799"/>
          </a:xfrm>
          <a:prstGeom prst="rect">
            <a:avLst/>
          </a:prstGeom>
          <a:noFill/>
          <a:ln w="9525">
            <a:noFill/>
            <a:miter lim="800000"/>
            <a:headEnd/>
            <a:tailEnd/>
          </a:ln>
        </p:spPr>
      </p:pic>
      <p:sp>
        <p:nvSpPr>
          <p:cNvPr id="5" name="TextBox 4"/>
          <p:cNvSpPr txBox="1"/>
          <p:nvPr/>
        </p:nvSpPr>
        <p:spPr>
          <a:xfrm>
            <a:off x="2209800" y="5181600"/>
            <a:ext cx="4822089" cy="461665"/>
          </a:xfrm>
          <a:prstGeom prst="rect">
            <a:avLst/>
          </a:prstGeom>
          <a:noFill/>
        </p:spPr>
        <p:txBody>
          <a:bodyPr wrap="none" rtlCol="0">
            <a:spAutoFit/>
          </a:bodyPr>
          <a:lstStyle/>
          <a:p>
            <a:r>
              <a:rPr lang="en-US" sz="2400" b="1">
                <a:solidFill>
                  <a:schemeClr val="accent1">
                    <a:lumMod val="40000"/>
                    <a:lumOff val="60000"/>
                  </a:schemeClr>
                </a:solidFill>
              </a:rPr>
              <a:t>Click GET CENSUS DEMOGRAPHIC</a:t>
            </a:r>
          </a:p>
        </p:txBody>
      </p:sp>
      <p:sp>
        <p:nvSpPr>
          <p:cNvPr id="6" name="Right Arrow 5"/>
          <p:cNvSpPr/>
          <p:nvPr/>
        </p:nvSpPr>
        <p:spPr>
          <a:xfrm rot="1549482">
            <a:off x="1504501" y="308450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62</a:t>
            </a:fld>
            <a:endParaRPr lang="en-US"/>
          </a:p>
        </p:txBody>
      </p:sp>
    </p:spTree>
    <p:extLst>
      <p:ext uri="{BB962C8B-B14F-4D97-AF65-F5344CB8AC3E}">
        <p14:creationId xmlns:p14="http://schemas.microsoft.com/office/powerpoint/2010/main" val="3277838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609600" y="152400"/>
            <a:ext cx="7848600" cy="7620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0">
                <a:solidFill>
                  <a:schemeClr val="accent1">
                    <a:lumMod val="40000"/>
                    <a:lumOff val="60000"/>
                  </a:schemeClr>
                </a:solidFill>
              </a:rPr>
              <a:t>Census Data Map</a:t>
            </a:r>
            <a:endParaRPr kumimoji="0" lang="en-US" sz="44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pic>
        <p:nvPicPr>
          <p:cNvPr id="19458" name="Picture 2"/>
          <p:cNvPicPr>
            <a:picLocks noGrp="1" noChangeAspect="1" noChangeArrowheads="1"/>
          </p:cNvPicPr>
          <p:nvPr>
            <p:ph idx="1"/>
          </p:nvPr>
        </p:nvPicPr>
        <p:blipFill>
          <a:blip r:embed="rId2" cstate="print"/>
          <a:stretch>
            <a:fillRect/>
          </a:stretch>
        </p:blipFill>
        <p:spPr bwMode="auto">
          <a:xfrm>
            <a:off x="3873235" y="1394720"/>
            <a:ext cx="4216698" cy="5463280"/>
          </a:xfrm>
          <a:prstGeom prst="rect">
            <a:avLst/>
          </a:prstGeom>
          <a:noFill/>
          <a:ln w="9525">
            <a:noFill/>
            <a:miter lim="800000"/>
            <a:headEnd/>
            <a:tailEnd/>
          </a:ln>
        </p:spPr>
      </p:pic>
      <p:sp>
        <p:nvSpPr>
          <p:cNvPr id="6" name="TextBox 5"/>
          <p:cNvSpPr txBox="1"/>
          <p:nvPr/>
        </p:nvSpPr>
        <p:spPr>
          <a:xfrm>
            <a:off x="130817" y="1676400"/>
            <a:ext cx="3275256" cy="923330"/>
          </a:xfrm>
          <a:prstGeom prst="rect">
            <a:avLst/>
          </a:prstGeom>
          <a:noFill/>
        </p:spPr>
        <p:txBody>
          <a:bodyPr wrap="none" rtlCol="0">
            <a:spAutoFit/>
          </a:bodyPr>
          <a:lstStyle/>
          <a:p>
            <a:pPr algn="ctr"/>
            <a:r>
              <a:rPr lang="en-US" b="1">
                <a:latin typeface="Arial Unicode MS" pitchFamily="34" charset="-128"/>
                <a:ea typeface="Arial Unicode MS" pitchFamily="34" charset="-128"/>
                <a:cs typeface="Arial Unicode MS" pitchFamily="34" charset="-128"/>
              </a:rPr>
              <a:t>This map details the poverty </a:t>
            </a:r>
          </a:p>
          <a:p>
            <a:pPr algn="ctr"/>
            <a:r>
              <a:rPr lang="en-US" b="1">
                <a:latin typeface="Arial Unicode MS" pitchFamily="34" charset="-128"/>
                <a:ea typeface="Arial Unicode MS" pitchFamily="34" charset="-128"/>
                <a:cs typeface="Arial Unicode MS" pitchFamily="34" charset="-128"/>
              </a:rPr>
              <a:t>percentage of areas within the</a:t>
            </a:r>
          </a:p>
          <a:p>
            <a:pPr algn="ctr"/>
            <a:r>
              <a:rPr lang="en-US" b="1">
                <a:latin typeface="Arial Unicode MS" pitchFamily="34" charset="-128"/>
                <a:ea typeface="Arial Unicode MS" pitchFamily="34" charset="-128"/>
                <a:cs typeface="Arial Unicode MS" pitchFamily="34" charset="-128"/>
              </a:rPr>
              <a:t>Jurisdiction of FWHS</a:t>
            </a:r>
          </a:p>
        </p:txBody>
      </p:sp>
      <p:sp>
        <p:nvSpPr>
          <p:cNvPr id="7" name="TextBox 6"/>
          <p:cNvSpPr txBox="1"/>
          <p:nvPr/>
        </p:nvSpPr>
        <p:spPr>
          <a:xfrm>
            <a:off x="1447800" y="2971800"/>
            <a:ext cx="184731" cy="369332"/>
          </a:xfrm>
          <a:prstGeom prst="rect">
            <a:avLst/>
          </a:prstGeom>
          <a:noFill/>
        </p:spPr>
        <p:txBody>
          <a:bodyPr wrap="none" rtlCol="0">
            <a:spAutoFit/>
          </a:bodyPr>
          <a:lstStyle/>
          <a:p>
            <a:endParaRPr lang="en-US"/>
          </a:p>
        </p:txBody>
      </p:sp>
      <p:sp>
        <p:nvSpPr>
          <p:cNvPr id="9" name="Rectangle 8"/>
          <p:cNvSpPr/>
          <p:nvPr/>
        </p:nvSpPr>
        <p:spPr>
          <a:xfrm>
            <a:off x="381000" y="2971800"/>
            <a:ext cx="381000" cy="152400"/>
          </a:xfrm>
          <a:prstGeom prst="rect">
            <a:avLst/>
          </a:prstGeom>
          <a:solidFill>
            <a:schemeClr val="bg1"/>
          </a:solidFill>
          <a:ln cmpd="sng">
            <a:solidFill>
              <a:schemeClr val="tx1"/>
            </a:solidFill>
          </a:ln>
          <a:scene3d>
            <a:camera prst="orthographicFront"/>
            <a:lightRig rig="chilly" dir="t"/>
          </a:scene3d>
          <a:sp3d prstMaterial="metal">
            <a:bevelT w="0"/>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5105400"/>
            <a:ext cx="381000" cy="152400"/>
          </a:xfrm>
          <a:prstGeom prst="rect">
            <a:avLst/>
          </a:prstGeom>
          <a:solidFill>
            <a:srgbClr val="FD9203"/>
          </a:solidFill>
          <a:ln w="19050">
            <a:solidFill>
              <a:schemeClr val="tx1"/>
            </a:solidFill>
          </a:ln>
          <a:effectLst>
            <a:outerShdw blurRad="76200" dist="12700" dir="8100000" sy="-23000" kx="800400" algn="br" rotWithShape="0">
              <a:prstClr val="black">
                <a:alpha val="20000"/>
              </a:prstClr>
            </a:outerShdw>
          </a:effectLst>
          <a:scene3d>
            <a:camera prst="orthographicFront"/>
            <a:lightRig rig="chilly" dir="t"/>
          </a:scene3d>
          <a:sp3d prstMaterial="metal">
            <a:bevelT w="0"/>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 y="4495800"/>
            <a:ext cx="381000" cy="152400"/>
          </a:xfrm>
          <a:prstGeom prst="rect">
            <a:avLst/>
          </a:prstGeom>
          <a:solidFill>
            <a:srgbClr val="FFFF00"/>
          </a:solidFill>
          <a:ln w="19050">
            <a:solidFill>
              <a:schemeClr val="tx1"/>
            </a:solidFill>
          </a:ln>
          <a:effectLst>
            <a:outerShdw blurRad="76200" dist="12700" dir="8100000" sy="-23000" kx="800400" algn="br" rotWithShape="0">
              <a:prstClr val="black">
                <a:alpha val="20000"/>
              </a:prstClr>
            </a:outerShdw>
          </a:effectLst>
          <a:scene3d>
            <a:camera prst="orthographicFront"/>
            <a:lightRig rig="chilly" dir="t"/>
          </a:scene3d>
          <a:sp3d prstMaterial="metal">
            <a:bevelT w="0"/>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3886200"/>
            <a:ext cx="381000" cy="152400"/>
          </a:xfrm>
          <a:prstGeom prst="rect">
            <a:avLst/>
          </a:prstGeom>
          <a:solidFill>
            <a:schemeClr val="bg1"/>
          </a:solidFill>
          <a:ln w="15875" cmpd="sng">
            <a:solidFill>
              <a:schemeClr val="tx1"/>
            </a:solidFill>
          </a:ln>
          <a:effectLst>
            <a:outerShdw blurRad="76200" dist="12700" dir="8100000" sy="-23000" kx="800400" algn="br" rotWithShape="0">
              <a:prstClr val="black">
                <a:alpha val="20000"/>
              </a:prstClr>
            </a:outerShdw>
          </a:effectLst>
          <a:scene3d>
            <a:camera prst="orthographicFront"/>
            <a:lightRig rig="chilly" dir="t"/>
          </a:scene3d>
          <a:sp3d prstMaterial="metal">
            <a:bevelT w="0"/>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 y="5715000"/>
            <a:ext cx="381000" cy="152400"/>
          </a:xfrm>
          <a:prstGeom prst="rect">
            <a:avLst/>
          </a:prstGeom>
          <a:solidFill>
            <a:srgbClr val="A61D02"/>
          </a:solidFill>
          <a:ln w="19050">
            <a:solidFill>
              <a:schemeClr val="tx1"/>
            </a:solidFill>
          </a:ln>
          <a:effectLst>
            <a:outerShdw blurRad="76200" dist="12700" dir="8100000" sy="-23000" kx="800400" algn="br" rotWithShape="0">
              <a:prstClr val="black">
                <a:alpha val="20000"/>
              </a:prstClr>
            </a:outerShdw>
          </a:effectLst>
          <a:scene3d>
            <a:camera prst="orthographicFront"/>
            <a:lightRig rig="chilly" dir="t"/>
          </a:scene3d>
          <a:sp3d prstMaterial="metal">
            <a:bevelT w="0"/>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6324600"/>
            <a:ext cx="381000" cy="152400"/>
          </a:xfrm>
          <a:prstGeom prst="rect">
            <a:avLst/>
          </a:prstGeom>
          <a:solidFill>
            <a:srgbClr val="460000"/>
          </a:solidFill>
          <a:ln w="19050">
            <a:solidFill>
              <a:schemeClr val="tx1"/>
            </a:solidFill>
          </a:ln>
          <a:effectLst>
            <a:outerShdw blurRad="76200" dist="12700" dir="8100000" sy="-23000" kx="800400" algn="br" rotWithShape="0">
              <a:prstClr val="black">
                <a:alpha val="20000"/>
              </a:prstClr>
            </a:outerShdw>
          </a:effectLst>
          <a:scene3d>
            <a:camera prst="orthographicFront"/>
            <a:lightRig rig="chilly" dir="t"/>
          </a:scene3d>
          <a:sp3d prstMaterial="metal">
            <a:bevelT w="0"/>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4400" y="2895600"/>
            <a:ext cx="2038443" cy="338554"/>
          </a:xfrm>
          <a:prstGeom prst="rect">
            <a:avLst/>
          </a:prstGeom>
          <a:noFill/>
        </p:spPr>
        <p:txBody>
          <a:bodyPr wrap="none" rtlCol="0">
            <a:spAutoFit/>
          </a:bodyPr>
          <a:lstStyle/>
          <a:p>
            <a:r>
              <a:rPr lang="en-US" sz="1600" i="1"/>
              <a:t>Fort Worth City Limits</a:t>
            </a:r>
          </a:p>
        </p:txBody>
      </p:sp>
      <p:sp>
        <p:nvSpPr>
          <p:cNvPr id="18" name="TextBox 17"/>
          <p:cNvSpPr txBox="1"/>
          <p:nvPr/>
        </p:nvSpPr>
        <p:spPr>
          <a:xfrm>
            <a:off x="990600" y="3810000"/>
            <a:ext cx="1359668" cy="307777"/>
          </a:xfrm>
          <a:prstGeom prst="rect">
            <a:avLst/>
          </a:prstGeom>
          <a:noFill/>
        </p:spPr>
        <p:txBody>
          <a:bodyPr wrap="none" rtlCol="0">
            <a:spAutoFit/>
          </a:bodyPr>
          <a:lstStyle/>
          <a:p>
            <a:r>
              <a:rPr lang="en-US" sz="1400">
                <a:latin typeface="Arial Unicode MS" pitchFamily="34" charset="-128"/>
                <a:ea typeface="Arial Unicode MS" pitchFamily="34" charset="-128"/>
                <a:cs typeface="Arial Unicode MS" pitchFamily="34" charset="-128"/>
              </a:rPr>
              <a:t>0.00% - 9.99%</a:t>
            </a:r>
          </a:p>
        </p:txBody>
      </p:sp>
      <p:sp>
        <p:nvSpPr>
          <p:cNvPr id="20" name="TextBox 19"/>
          <p:cNvSpPr txBox="1"/>
          <p:nvPr/>
        </p:nvSpPr>
        <p:spPr>
          <a:xfrm>
            <a:off x="762000" y="3352800"/>
            <a:ext cx="1837939" cy="369332"/>
          </a:xfrm>
          <a:prstGeom prst="rect">
            <a:avLst/>
          </a:prstGeom>
          <a:noFill/>
        </p:spPr>
        <p:txBody>
          <a:bodyPr wrap="none" rtlCol="0">
            <a:spAutoFit/>
          </a:bodyPr>
          <a:lstStyle/>
          <a:p>
            <a:r>
              <a:rPr lang="en-US" b="1"/>
              <a:t>Percent Poverty:</a:t>
            </a:r>
          </a:p>
        </p:txBody>
      </p:sp>
      <p:sp>
        <p:nvSpPr>
          <p:cNvPr id="21" name="TextBox 20"/>
          <p:cNvSpPr txBox="1"/>
          <p:nvPr/>
        </p:nvSpPr>
        <p:spPr>
          <a:xfrm>
            <a:off x="914400" y="4267200"/>
            <a:ext cx="2282997" cy="523220"/>
          </a:xfrm>
          <a:prstGeom prst="rect">
            <a:avLst/>
          </a:prstGeom>
          <a:noFill/>
        </p:spPr>
        <p:txBody>
          <a:bodyPr wrap="none" rtlCol="0">
            <a:spAutoFit/>
          </a:bodyPr>
          <a:lstStyle/>
          <a:p>
            <a:r>
              <a:rPr lang="en-US" sz="1400">
                <a:latin typeface="Arial Unicode MS" pitchFamily="34" charset="-128"/>
                <a:ea typeface="Arial Unicode MS" pitchFamily="34" charset="-128"/>
                <a:cs typeface="Arial Unicode MS" pitchFamily="34" charset="-128"/>
              </a:rPr>
              <a:t>10.00% - 19.99% And</a:t>
            </a:r>
          </a:p>
          <a:p>
            <a:r>
              <a:rPr lang="en-US" sz="1400">
                <a:latin typeface="Arial Unicode MS" pitchFamily="34" charset="-128"/>
                <a:ea typeface="Arial Unicode MS" pitchFamily="34" charset="-128"/>
                <a:cs typeface="Arial Unicode MS" pitchFamily="34" charset="-128"/>
              </a:rPr>
              <a:t> greater than 50% Minority</a:t>
            </a:r>
          </a:p>
        </p:txBody>
      </p:sp>
      <p:sp>
        <p:nvSpPr>
          <p:cNvPr id="22" name="TextBox 21"/>
          <p:cNvSpPr txBox="1"/>
          <p:nvPr/>
        </p:nvSpPr>
        <p:spPr>
          <a:xfrm>
            <a:off x="914400" y="4953000"/>
            <a:ext cx="2582758" cy="523220"/>
          </a:xfrm>
          <a:prstGeom prst="rect">
            <a:avLst/>
          </a:prstGeom>
          <a:noFill/>
        </p:spPr>
        <p:txBody>
          <a:bodyPr wrap="none" rtlCol="0">
            <a:spAutoFit/>
          </a:bodyPr>
          <a:lstStyle/>
          <a:p>
            <a:r>
              <a:rPr lang="en-US" sz="1400">
                <a:latin typeface="Arial Unicode MS" pitchFamily="34" charset="-128"/>
                <a:ea typeface="Arial Unicode MS" pitchFamily="34" charset="-128"/>
                <a:cs typeface="Arial Unicode MS" pitchFamily="34" charset="-128"/>
              </a:rPr>
              <a:t>20.00% - 29.99% And Greater</a:t>
            </a:r>
          </a:p>
          <a:p>
            <a:r>
              <a:rPr lang="en-US" sz="1400">
                <a:latin typeface="Arial Unicode MS" pitchFamily="34" charset="-128"/>
                <a:ea typeface="Arial Unicode MS" pitchFamily="34" charset="-128"/>
                <a:cs typeface="Arial Unicode MS" pitchFamily="34" charset="-128"/>
              </a:rPr>
              <a:t>Than 50% Minority</a:t>
            </a:r>
          </a:p>
        </p:txBody>
      </p:sp>
      <p:sp>
        <p:nvSpPr>
          <p:cNvPr id="23" name="TextBox 22"/>
          <p:cNvSpPr txBox="1"/>
          <p:nvPr/>
        </p:nvSpPr>
        <p:spPr>
          <a:xfrm>
            <a:off x="914400" y="5638800"/>
            <a:ext cx="2582758" cy="523220"/>
          </a:xfrm>
          <a:prstGeom prst="rect">
            <a:avLst/>
          </a:prstGeom>
          <a:noFill/>
        </p:spPr>
        <p:txBody>
          <a:bodyPr wrap="none" rtlCol="0">
            <a:spAutoFit/>
          </a:bodyPr>
          <a:lstStyle/>
          <a:p>
            <a:r>
              <a:rPr lang="en-US" sz="1400">
                <a:latin typeface="Arial Unicode MS" pitchFamily="34" charset="-128"/>
                <a:ea typeface="Arial Unicode MS" pitchFamily="34" charset="-128"/>
                <a:cs typeface="Arial Unicode MS" pitchFamily="34" charset="-128"/>
              </a:rPr>
              <a:t>30.00% - 39.99% And Greater</a:t>
            </a:r>
          </a:p>
          <a:p>
            <a:r>
              <a:rPr lang="en-US" sz="1400">
                <a:latin typeface="Arial Unicode MS" pitchFamily="34" charset="-128"/>
                <a:ea typeface="Arial Unicode MS" pitchFamily="34" charset="-128"/>
                <a:cs typeface="Arial Unicode MS" pitchFamily="34" charset="-128"/>
              </a:rPr>
              <a:t>Than 50% Minority</a:t>
            </a:r>
          </a:p>
        </p:txBody>
      </p:sp>
      <p:sp>
        <p:nvSpPr>
          <p:cNvPr id="24" name="TextBox 23"/>
          <p:cNvSpPr txBox="1"/>
          <p:nvPr/>
        </p:nvSpPr>
        <p:spPr>
          <a:xfrm>
            <a:off x="914400" y="6172200"/>
            <a:ext cx="2730235" cy="523220"/>
          </a:xfrm>
          <a:prstGeom prst="rect">
            <a:avLst/>
          </a:prstGeom>
          <a:noFill/>
        </p:spPr>
        <p:txBody>
          <a:bodyPr wrap="none" rtlCol="0">
            <a:spAutoFit/>
          </a:bodyPr>
          <a:lstStyle/>
          <a:p>
            <a:r>
              <a:rPr lang="en-US" sz="1400">
                <a:latin typeface="Arial Unicode MS" pitchFamily="34" charset="-128"/>
                <a:ea typeface="Arial Unicode MS" pitchFamily="34" charset="-128"/>
                <a:cs typeface="Arial Unicode MS" pitchFamily="34" charset="-128"/>
              </a:rPr>
              <a:t>40.00 % or Greater And Greater</a:t>
            </a:r>
          </a:p>
          <a:p>
            <a:r>
              <a:rPr lang="en-US" sz="1400">
                <a:latin typeface="Arial Unicode MS" pitchFamily="34" charset="-128"/>
                <a:ea typeface="Arial Unicode MS" pitchFamily="34" charset="-128"/>
                <a:cs typeface="Arial Unicode MS" pitchFamily="34" charset="-128"/>
              </a:rPr>
              <a:t>Than 50% Minority</a:t>
            </a:r>
          </a:p>
        </p:txBody>
      </p:sp>
      <p:sp>
        <p:nvSpPr>
          <p:cNvPr id="2" name="Slide Number Placeholder 1"/>
          <p:cNvSpPr>
            <a:spLocks noGrp="1"/>
          </p:cNvSpPr>
          <p:nvPr>
            <p:ph type="sldNum" sz="quarter" idx="12"/>
          </p:nvPr>
        </p:nvSpPr>
        <p:spPr/>
        <p:txBody>
          <a:bodyPr/>
          <a:lstStyle/>
          <a:p>
            <a:fld id="{9C473276-63CB-4451-BE99-8642D9F5F701}" type="slidenum">
              <a:rPr lang="en-US" smtClean="0"/>
              <a:pPr/>
              <a:t>63</a:t>
            </a:fld>
            <a:endParaRPr lang="en-US"/>
          </a:p>
        </p:txBody>
      </p:sp>
    </p:spTree>
    <p:extLst>
      <p:ext uri="{BB962C8B-B14F-4D97-AF65-F5344CB8AC3E}">
        <p14:creationId xmlns:p14="http://schemas.microsoft.com/office/powerpoint/2010/main" val="3218053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57200"/>
            <a:ext cx="9144000" cy="5715000"/>
          </a:xfrm>
          <a:prstGeom prst="rect">
            <a:avLst/>
          </a:prstGeom>
          <a:noFill/>
          <a:ln w="9525">
            <a:noFill/>
            <a:miter lim="800000"/>
            <a:headEnd/>
            <a:tailEnd/>
          </a:ln>
        </p:spPr>
      </p:pic>
      <p:sp>
        <p:nvSpPr>
          <p:cNvPr id="5" name="TextBox 4"/>
          <p:cNvSpPr txBox="1"/>
          <p:nvPr/>
        </p:nvSpPr>
        <p:spPr>
          <a:xfrm>
            <a:off x="1676400" y="5029200"/>
            <a:ext cx="6033126" cy="461665"/>
          </a:xfrm>
          <a:prstGeom prst="rect">
            <a:avLst/>
          </a:prstGeom>
          <a:noFill/>
        </p:spPr>
        <p:txBody>
          <a:bodyPr wrap="none" rtlCol="0">
            <a:spAutoFit/>
          </a:bodyPr>
          <a:lstStyle/>
          <a:p>
            <a:r>
              <a:rPr lang="en-US" sz="2400" b="1">
                <a:solidFill>
                  <a:schemeClr val="accent1">
                    <a:lumMod val="40000"/>
                    <a:lumOff val="60000"/>
                  </a:schemeClr>
                </a:solidFill>
              </a:rPr>
              <a:t>Note income level, then click INCOME DATA</a:t>
            </a:r>
          </a:p>
        </p:txBody>
      </p:sp>
      <p:sp>
        <p:nvSpPr>
          <p:cNvPr id="6" name="Right Arrow 5"/>
          <p:cNvSpPr/>
          <p:nvPr/>
        </p:nvSpPr>
        <p:spPr>
          <a:xfrm>
            <a:off x="1371600" y="21336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64</a:t>
            </a:fld>
            <a:endParaRPr lang="en-US"/>
          </a:p>
        </p:txBody>
      </p:sp>
    </p:spTree>
    <p:extLst>
      <p:ext uri="{BB962C8B-B14F-4D97-AF65-F5344CB8AC3E}">
        <p14:creationId xmlns:p14="http://schemas.microsoft.com/office/powerpoint/2010/main" val="841196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609600"/>
            <a:ext cx="9144000" cy="5715000"/>
          </a:xfrm>
          <a:prstGeom prst="rect">
            <a:avLst/>
          </a:prstGeom>
          <a:noFill/>
          <a:ln w="9525">
            <a:noFill/>
            <a:miter lim="800000"/>
            <a:headEnd/>
            <a:tailEnd/>
          </a:ln>
        </p:spPr>
      </p:pic>
      <p:sp>
        <p:nvSpPr>
          <p:cNvPr id="5" name="TextBox 4"/>
          <p:cNvSpPr txBox="1"/>
          <p:nvPr/>
        </p:nvSpPr>
        <p:spPr>
          <a:xfrm>
            <a:off x="914400" y="4953000"/>
            <a:ext cx="7315200" cy="461665"/>
          </a:xfrm>
          <a:prstGeom prst="rect">
            <a:avLst/>
          </a:prstGeom>
          <a:noFill/>
        </p:spPr>
        <p:txBody>
          <a:bodyPr wrap="square" rtlCol="0">
            <a:spAutoFit/>
          </a:bodyPr>
          <a:lstStyle/>
          <a:p>
            <a:pPr algn="ctr"/>
            <a:endParaRPr lang="en-US" sz="2400" b="1">
              <a:solidFill>
                <a:schemeClr val="accent1">
                  <a:lumMod val="40000"/>
                  <a:lumOff val="60000"/>
                </a:schemeClr>
              </a:solidFill>
            </a:endParaRPr>
          </a:p>
        </p:txBody>
      </p:sp>
      <p:sp>
        <p:nvSpPr>
          <p:cNvPr id="6" name="Right Arrow 5"/>
          <p:cNvSpPr/>
          <p:nvPr/>
        </p:nvSpPr>
        <p:spPr>
          <a:xfrm>
            <a:off x="1371600" y="29718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C473276-63CB-4451-BE99-8642D9F5F701}" type="slidenum">
              <a:rPr lang="en-US" smtClean="0"/>
              <a:pPr/>
              <a:t>65</a:t>
            </a:fld>
            <a:endParaRPr lang="en-US"/>
          </a:p>
        </p:txBody>
      </p:sp>
    </p:spTree>
    <p:extLst>
      <p:ext uri="{BB962C8B-B14F-4D97-AF65-F5344CB8AC3E}">
        <p14:creationId xmlns:p14="http://schemas.microsoft.com/office/powerpoint/2010/main" val="4262080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a:solidFill>
            <a:srgbClr val="8E0000"/>
          </a:solidFill>
          <a:ln>
            <a:solidFill>
              <a:srgbClr val="67B569"/>
            </a:solidFill>
          </a:ln>
        </p:spPr>
        <p:txBody>
          <a:bodyPr tIns="548640">
            <a:normAutofit fontScale="90000"/>
          </a:bodyPr>
          <a:lstStyle/>
          <a:p>
            <a:pPr algn="ctr"/>
            <a:r>
              <a:rPr lang="en-US" sz="3800">
                <a:hlinkClick r:id="rId2"/>
              </a:rPr>
              <a:t>www.tea.state.tx.us</a:t>
            </a:r>
            <a:r>
              <a:rPr lang="en-US" sz="3800"/>
              <a:t> </a:t>
            </a:r>
            <a:r>
              <a:rPr lang="en-US" sz="3800" i="1">
                <a:solidFill>
                  <a:schemeClr val="accent1">
                    <a:lumMod val="40000"/>
                    <a:lumOff val="60000"/>
                  </a:schemeClr>
                </a:solidFill>
              </a:rPr>
              <a:t>for                              school ratings in your area</a:t>
            </a:r>
            <a:br>
              <a:rPr lang="en-US" i="1">
                <a:solidFill>
                  <a:schemeClr val="accent1">
                    <a:lumMod val="40000"/>
                    <a:lumOff val="60000"/>
                  </a:schemeClr>
                </a:solidFill>
              </a:rPr>
            </a:br>
            <a:endParaRPr lang="en-US" i="1">
              <a:solidFill>
                <a:schemeClr val="accent1">
                  <a:lumMod val="40000"/>
                  <a:lumOff val="6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609600" y="1676400"/>
            <a:ext cx="7879080" cy="4924425"/>
          </a:xfrm>
          <a:prstGeom prst="rect">
            <a:avLst/>
          </a:prstGeom>
          <a:noFill/>
          <a:ln w="9525">
            <a:noFill/>
            <a:miter lim="800000"/>
            <a:headEnd/>
            <a:tailEnd/>
          </a:ln>
        </p:spPr>
      </p:pic>
      <p:sp>
        <p:nvSpPr>
          <p:cNvPr id="5" name="Right Arrow 4"/>
          <p:cNvSpPr/>
          <p:nvPr/>
        </p:nvSpPr>
        <p:spPr>
          <a:xfrm>
            <a:off x="1143000" y="29718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C473276-63CB-4451-BE99-8642D9F5F701}" type="slidenum">
              <a:rPr lang="en-US" smtClean="0"/>
              <a:pPr/>
              <a:t>66</a:t>
            </a:fld>
            <a:endParaRPr lang="en-US"/>
          </a:p>
        </p:txBody>
      </p:sp>
    </p:spTree>
    <p:extLst>
      <p:ext uri="{BB962C8B-B14F-4D97-AF65-F5344CB8AC3E}">
        <p14:creationId xmlns:p14="http://schemas.microsoft.com/office/powerpoint/2010/main" val="515029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0000"/>
          </a:solidFill>
        </p:spPr>
        <p:txBody>
          <a:bodyPr/>
          <a:lstStyle/>
          <a:p>
            <a:r>
              <a:rPr lang="en-US">
                <a:solidFill>
                  <a:schemeClr val="bg1"/>
                </a:solidFill>
                <a:hlinkClick r:id="rId2"/>
              </a:rPr>
              <a:t>www.txschools.org</a:t>
            </a:r>
            <a:r>
              <a:rPr lang="en-US"/>
              <a:t> </a:t>
            </a:r>
          </a:p>
        </p:txBody>
      </p:sp>
      <p:pic>
        <p:nvPicPr>
          <p:cNvPr id="4" name="Content Placeholder 3" descr="TEA School Finder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411" y="1219200"/>
            <a:ext cx="8943177" cy="5410200"/>
          </a:xfrm>
        </p:spPr>
      </p:pic>
      <p:sp>
        <p:nvSpPr>
          <p:cNvPr id="3" name="Slide Number Placeholder 2"/>
          <p:cNvSpPr>
            <a:spLocks noGrp="1"/>
          </p:cNvSpPr>
          <p:nvPr>
            <p:ph type="sldNum" sz="quarter" idx="12"/>
          </p:nvPr>
        </p:nvSpPr>
        <p:spPr/>
        <p:txBody>
          <a:bodyPr/>
          <a:lstStyle/>
          <a:p>
            <a:fld id="{9C473276-63CB-4451-BE99-8642D9F5F701}" type="slidenum">
              <a:rPr lang="en-US" smtClean="0"/>
              <a:pPr/>
              <a:t>67</a:t>
            </a:fld>
            <a:endParaRPr lang="en-US"/>
          </a:p>
        </p:txBody>
      </p:sp>
    </p:spTree>
    <p:extLst>
      <p:ext uri="{BB962C8B-B14F-4D97-AF65-F5344CB8AC3E}">
        <p14:creationId xmlns:p14="http://schemas.microsoft.com/office/powerpoint/2010/main" val="2362810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287" y="1348800"/>
            <a:ext cx="8763000" cy="4493538"/>
          </a:xfrm>
          <a:prstGeom prst="rect">
            <a:avLst/>
          </a:prstGeom>
          <a:noFill/>
        </p:spPr>
        <p:txBody>
          <a:bodyPr wrap="square" rtlCol="0">
            <a:spAutoFit/>
          </a:bodyPr>
          <a:lstStyle/>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You have </a:t>
            </a:r>
            <a:r>
              <a:rPr lang="en-US" sz="2200" b="1" u="sng">
                <a:solidFill>
                  <a:schemeClr val="tx1">
                    <a:lumMod val="95000"/>
                  </a:schemeClr>
                </a:solidFill>
                <a:latin typeface="Arial Unicode MS" pitchFamily="34" charset="-128"/>
                <a:ea typeface="Arial Unicode MS" pitchFamily="34" charset="-128"/>
                <a:cs typeface="Arial Unicode MS" pitchFamily="34" charset="-128"/>
              </a:rPr>
              <a:t>60 days</a:t>
            </a:r>
            <a:r>
              <a:rPr lang="en-US" sz="2200" b="1">
                <a:solidFill>
                  <a:schemeClr val="tx1">
                    <a:lumMod val="95000"/>
                  </a:schemeClr>
                </a:solidFill>
                <a:latin typeface="Arial Unicode MS" pitchFamily="34" charset="-128"/>
                <a:ea typeface="Arial Unicode MS" pitchFamily="34" charset="-128"/>
                <a:cs typeface="Arial Unicode MS" pitchFamily="34" charset="-128"/>
              </a:rPr>
              <a:t> </a:t>
            </a:r>
            <a:r>
              <a:rPr lang="en-US" sz="2200">
                <a:solidFill>
                  <a:schemeClr val="tx1">
                    <a:lumMod val="95000"/>
                  </a:schemeClr>
                </a:solidFill>
                <a:latin typeface="Arial Unicode MS" pitchFamily="34" charset="-128"/>
                <a:ea typeface="Arial Unicode MS" pitchFamily="34" charset="-128"/>
                <a:cs typeface="Arial Unicode MS" pitchFamily="34" charset="-128"/>
              </a:rPr>
              <a:t>after receiving your voucher to locate a unit</a:t>
            </a: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You are responsible for all </a:t>
            </a:r>
            <a:r>
              <a:rPr lang="en-US" sz="2200" b="1" u="sng">
                <a:solidFill>
                  <a:schemeClr val="tx1">
                    <a:lumMod val="95000"/>
                  </a:schemeClr>
                </a:solidFill>
                <a:latin typeface="Arial Unicode MS" pitchFamily="34" charset="-128"/>
                <a:ea typeface="Arial Unicode MS" pitchFamily="34" charset="-128"/>
                <a:cs typeface="Arial Unicode MS" pitchFamily="34" charset="-128"/>
              </a:rPr>
              <a:t>security deposits</a:t>
            </a:r>
            <a:r>
              <a:rPr lang="en-US" sz="2200" b="1">
                <a:solidFill>
                  <a:schemeClr val="tx1">
                    <a:lumMod val="95000"/>
                  </a:schemeClr>
                </a:solidFill>
                <a:latin typeface="Arial Unicode MS" pitchFamily="34" charset="-128"/>
                <a:ea typeface="Arial Unicode MS" pitchFamily="34" charset="-128"/>
                <a:cs typeface="Arial Unicode MS" pitchFamily="34" charset="-128"/>
              </a:rPr>
              <a:t> </a:t>
            </a:r>
            <a:r>
              <a:rPr lang="en-US" sz="2200">
                <a:solidFill>
                  <a:schemeClr val="tx1">
                    <a:lumMod val="95000"/>
                  </a:schemeClr>
                </a:solidFill>
                <a:latin typeface="Arial Unicode MS" pitchFamily="34" charset="-128"/>
                <a:ea typeface="Arial Unicode MS" pitchFamily="34" charset="-128"/>
                <a:cs typeface="Arial Unicode MS" pitchFamily="34" charset="-128"/>
              </a:rPr>
              <a:t>and other fees.</a:t>
            </a: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Refer to the </a:t>
            </a:r>
            <a:r>
              <a:rPr lang="en-US" sz="2200" b="1" u="sng">
                <a:solidFill>
                  <a:schemeClr val="tx1">
                    <a:lumMod val="95000"/>
                  </a:schemeClr>
                </a:solidFill>
                <a:latin typeface="Arial Unicode MS" pitchFamily="34" charset="-128"/>
                <a:ea typeface="Arial Unicode MS" pitchFamily="34" charset="-128"/>
                <a:cs typeface="Arial Unicode MS" pitchFamily="34" charset="-128"/>
              </a:rPr>
              <a:t>Payment Standard </a:t>
            </a:r>
            <a:r>
              <a:rPr lang="en-US" sz="2200">
                <a:solidFill>
                  <a:schemeClr val="tx1">
                    <a:lumMod val="95000"/>
                  </a:schemeClr>
                </a:solidFill>
                <a:latin typeface="Arial Unicode MS" pitchFamily="34" charset="-128"/>
                <a:ea typeface="Arial Unicode MS" pitchFamily="34" charset="-128"/>
                <a:cs typeface="Arial Unicode MS" pitchFamily="34" charset="-128"/>
              </a:rPr>
              <a:t>for FWHS, </a:t>
            </a:r>
            <a:r>
              <a:rPr lang="en-US" sz="2200" b="1">
                <a:solidFill>
                  <a:srgbClr val="3366FF"/>
                </a:solidFill>
                <a:latin typeface="Arial Unicode MS" pitchFamily="34" charset="-128"/>
                <a:ea typeface="Arial Unicode MS" pitchFamily="34" charset="-128"/>
                <a:cs typeface="Arial Unicode MS" pitchFamily="34" charset="-128"/>
              </a:rPr>
              <a:t>www.fwhs.org</a:t>
            </a:r>
            <a:r>
              <a:rPr lang="en-US" sz="2200">
                <a:solidFill>
                  <a:schemeClr val="tx1">
                    <a:lumMod val="95000"/>
                  </a:schemeClr>
                </a:solidFill>
                <a:latin typeface="Arial Unicode MS" pitchFamily="34" charset="-128"/>
                <a:ea typeface="Arial Unicode MS" pitchFamily="34" charset="-128"/>
                <a:cs typeface="Arial Unicode MS" pitchFamily="34" charset="-128"/>
              </a:rPr>
              <a:t>.</a:t>
            </a:r>
          </a:p>
          <a:p>
            <a:pPr>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Utilities must be in </a:t>
            </a:r>
            <a:r>
              <a:rPr lang="en-US" sz="2200" b="1" u="sng">
                <a:solidFill>
                  <a:schemeClr val="tx1">
                    <a:lumMod val="95000"/>
                  </a:schemeClr>
                </a:solidFill>
                <a:latin typeface="Arial Unicode MS" pitchFamily="34" charset="-128"/>
                <a:ea typeface="Arial Unicode MS" pitchFamily="34" charset="-128"/>
                <a:cs typeface="Arial Unicode MS" pitchFamily="34" charset="-128"/>
              </a:rPr>
              <a:t>Head of Household/Spouse’s </a:t>
            </a:r>
            <a:r>
              <a:rPr lang="en-US" sz="2200" b="1">
                <a:solidFill>
                  <a:schemeClr val="tx1">
                    <a:lumMod val="95000"/>
                  </a:schemeClr>
                </a:solidFill>
                <a:latin typeface="Arial Unicode MS" pitchFamily="34" charset="-128"/>
                <a:ea typeface="Arial Unicode MS" pitchFamily="34" charset="-128"/>
                <a:cs typeface="Arial Unicode MS" pitchFamily="34" charset="-128"/>
              </a:rPr>
              <a:t>name only.</a:t>
            </a:r>
            <a:endParaRPr lang="en-US" sz="2200">
              <a:solidFill>
                <a:schemeClr val="tx1">
                  <a:lumMod val="95000"/>
                </a:schemeClr>
              </a:solidFill>
              <a:latin typeface="Arial Unicode MS" pitchFamily="34" charset="-128"/>
              <a:ea typeface="Arial Unicode MS" pitchFamily="34" charset="-128"/>
              <a:cs typeface="Arial Unicode MS" pitchFamily="34" charset="-128"/>
            </a:endParaRP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Unit </a:t>
            </a:r>
            <a:r>
              <a:rPr lang="en-US" sz="2200" b="1" u="sng">
                <a:solidFill>
                  <a:schemeClr val="tx1">
                    <a:lumMod val="95000"/>
                  </a:schemeClr>
                </a:solidFill>
                <a:latin typeface="Arial Unicode MS" pitchFamily="34" charset="-128"/>
                <a:ea typeface="Arial Unicode MS" pitchFamily="34" charset="-128"/>
                <a:cs typeface="Arial Unicode MS" pitchFamily="34" charset="-128"/>
              </a:rPr>
              <a:t>must pass Inspection</a:t>
            </a:r>
            <a:r>
              <a:rPr lang="en-US" sz="2200" b="1">
                <a:solidFill>
                  <a:schemeClr val="tx1">
                    <a:lumMod val="95000"/>
                  </a:schemeClr>
                </a:solidFill>
                <a:latin typeface="Arial Unicode MS" pitchFamily="34" charset="-128"/>
                <a:ea typeface="Arial Unicode MS" pitchFamily="34" charset="-128"/>
                <a:cs typeface="Arial Unicode MS" pitchFamily="34" charset="-128"/>
              </a:rPr>
              <a:t> </a:t>
            </a:r>
            <a:r>
              <a:rPr lang="en-US" sz="2200">
                <a:solidFill>
                  <a:schemeClr val="tx1">
                    <a:lumMod val="95000"/>
                  </a:schemeClr>
                </a:solidFill>
                <a:latin typeface="Arial Unicode MS" pitchFamily="34" charset="-128"/>
                <a:ea typeface="Arial Unicode MS" pitchFamily="34" charset="-128"/>
                <a:cs typeface="Arial Unicode MS" pitchFamily="34" charset="-128"/>
              </a:rPr>
              <a:t>before you move in.</a:t>
            </a: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You must </a:t>
            </a:r>
            <a:r>
              <a:rPr lang="en-US" sz="2200" u="sng">
                <a:solidFill>
                  <a:schemeClr val="tx1">
                    <a:lumMod val="95000"/>
                  </a:schemeClr>
                </a:solidFill>
                <a:latin typeface="Arial Unicode MS" pitchFamily="34" charset="-128"/>
                <a:ea typeface="Arial Unicode MS" pitchFamily="34" charset="-128"/>
                <a:cs typeface="Arial Unicode MS" pitchFamily="34" charset="-128"/>
              </a:rPr>
              <a:t>abide by </a:t>
            </a:r>
            <a:r>
              <a:rPr lang="en-US" sz="2200" b="1" u="sng">
                <a:solidFill>
                  <a:schemeClr val="tx1">
                    <a:lumMod val="95000"/>
                  </a:schemeClr>
                </a:solidFill>
                <a:latin typeface="Arial Unicode MS" pitchFamily="34" charset="-128"/>
                <a:ea typeface="Arial Unicode MS" pitchFamily="34" charset="-128"/>
                <a:cs typeface="Arial Unicode MS" pitchFamily="34" charset="-128"/>
              </a:rPr>
              <a:t>FWHS</a:t>
            </a:r>
            <a:r>
              <a:rPr lang="en-US" sz="2200" u="sng">
                <a:solidFill>
                  <a:schemeClr val="tx1">
                    <a:lumMod val="95000"/>
                  </a:schemeClr>
                </a:solidFill>
                <a:latin typeface="Arial Unicode MS" pitchFamily="34" charset="-128"/>
                <a:ea typeface="Arial Unicode MS" pitchFamily="34" charset="-128"/>
                <a:cs typeface="Arial Unicode MS" pitchFamily="34" charset="-128"/>
              </a:rPr>
              <a:t> </a:t>
            </a:r>
            <a:r>
              <a:rPr lang="en-US" sz="2200" b="1" u="sng">
                <a:solidFill>
                  <a:schemeClr val="tx1">
                    <a:lumMod val="95000"/>
                  </a:schemeClr>
                </a:solidFill>
                <a:latin typeface="Arial Unicode MS" pitchFamily="34" charset="-128"/>
                <a:ea typeface="Arial Unicode MS" pitchFamily="34" charset="-128"/>
                <a:cs typeface="Arial Unicode MS" pitchFamily="34" charset="-128"/>
              </a:rPr>
              <a:t>Standards &amp; Rules.</a:t>
            </a: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Must comply with </a:t>
            </a:r>
            <a:r>
              <a:rPr lang="en-US" sz="2200" u="sng">
                <a:solidFill>
                  <a:schemeClr val="tx1">
                    <a:lumMod val="95000"/>
                  </a:schemeClr>
                </a:solidFill>
                <a:latin typeface="Arial Unicode MS" pitchFamily="34" charset="-128"/>
                <a:ea typeface="Arial Unicode MS" pitchFamily="34" charset="-128"/>
                <a:cs typeface="Arial Unicode MS" pitchFamily="34" charset="-128"/>
              </a:rPr>
              <a:t>SEDACA policy</a:t>
            </a:r>
            <a:r>
              <a:rPr lang="en-US" sz="2200">
                <a:solidFill>
                  <a:schemeClr val="tx1">
                    <a:lumMod val="95000"/>
                  </a:schemeClr>
                </a:solidFill>
                <a:latin typeface="Arial Unicode MS" pitchFamily="34" charset="-128"/>
                <a:ea typeface="Arial Unicode MS" pitchFamily="34" charset="-128"/>
                <a:cs typeface="Arial Unicode MS" pitchFamily="34" charset="-128"/>
              </a:rPr>
              <a:t> .</a:t>
            </a: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You must </a:t>
            </a:r>
            <a:r>
              <a:rPr lang="en-US" sz="2200" u="sng">
                <a:solidFill>
                  <a:schemeClr val="tx1">
                    <a:lumMod val="95000"/>
                  </a:schemeClr>
                </a:solidFill>
                <a:latin typeface="Arial Unicode MS" pitchFamily="34" charset="-128"/>
                <a:ea typeface="Arial Unicode MS" pitchFamily="34" charset="-128"/>
                <a:cs typeface="Arial Unicode MS" pitchFamily="34" charset="-128"/>
              </a:rPr>
              <a:t>pay your portion</a:t>
            </a:r>
            <a:r>
              <a:rPr lang="en-US" sz="2200">
                <a:solidFill>
                  <a:schemeClr val="tx1">
                    <a:lumMod val="95000"/>
                  </a:schemeClr>
                </a:solidFill>
                <a:latin typeface="Arial Unicode MS" pitchFamily="34" charset="-128"/>
                <a:ea typeface="Arial Unicode MS" pitchFamily="34" charset="-128"/>
                <a:cs typeface="Arial Unicode MS" pitchFamily="34" charset="-128"/>
              </a:rPr>
              <a:t> of rent (Total Tenant Payment) </a:t>
            </a:r>
            <a:r>
              <a:rPr lang="en-US" sz="2200" b="1" u="sng">
                <a:solidFill>
                  <a:schemeClr val="tx1">
                    <a:lumMod val="95000"/>
                  </a:schemeClr>
                </a:solidFill>
                <a:latin typeface="Arial Unicode MS" pitchFamily="34" charset="-128"/>
                <a:ea typeface="Arial Unicode MS" pitchFamily="34" charset="-128"/>
                <a:cs typeface="Arial Unicode MS" pitchFamily="34" charset="-128"/>
              </a:rPr>
              <a:t>on time.</a:t>
            </a:r>
          </a:p>
          <a:p>
            <a:pPr>
              <a:lnSpc>
                <a:spcPct val="150000"/>
              </a:lnSpc>
              <a:buFont typeface="Arial" pitchFamily="34" charset="0"/>
              <a:buChar char="•"/>
            </a:pPr>
            <a:r>
              <a:rPr lang="en-US" sz="2200">
                <a:solidFill>
                  <a:schemeClr val="tx1">
                    <a:lumMod val="95000"/>
                  </a:schemeClr>
                </a:solidFill>
                <a:latin typeface="Arial Unicode MS" pitchFamily="34" charset="-128"/>
                <a:ea typeface="Arial Unicode MS" pitchFamily="34" charset="-128"/>
                <a:cs typeface="Arial Unicode MS" pitchFamily="34" charset="-128"/>
              </a:rPr>
              <a:t>Notify FWHS of any </a:t>
            </a:r>
            <a:r>
              <a:rPr lang="en-US" sz="2200" b="1">
                <a:solidFill>
                  <a:schemeClr val="tx1">
                    <a:lumMod val="95000"/>
                  </a:schemeClr>
                </a:solidFill>
                <a:latin typeface="Arial Unicode MS" pitchFamily="34" charset="-128"/>
                <a:ea typeface="Arial Unicode MS" pitchFamily="34" charset="-128"/>
                <a:cs typeface="Arial Unicode MS" pitchFamily="34" charset="-128"/>
              </a:rPr>
              <a:t>changes</a:t>
            </a:r>
            <a:r>
              <a:rPr lang="en-US" sz="2200">
                <a:solidFill>
                  <a:schemeClr val="tx1">
                    <a:lumMod val="95000"/>
                  </a:schemeClr>
                </a:solidFill>
                <a:latin typeface="Arial Unicode MS" pitchFamily="34" charset="-128"/>
                <a:ea typeface="Arial Unicode MS" pitchFamily="34" charset="-128"/>
                <a:cs typeface="Arial Unicode MS" pitchFamily="34" charset="-128"/>
              </a:rPr>
              <a:t> </a:t>
            </a:r>
            <a:r>
              <a:rPr lang="en-US" sz="2200" u="sng">
                <a:solidFill>
                  <a:schemeClr val="tx1">
                    <a:lumMod val="95000"/>
                  </a:schemeClr>
                </a:solidFill>
                <a:latin typeface="Arial Unicode MS" pitchFamily="34" charset="-128"/>
                <a:ea typeface="Arial Unicode MS" pitchFamily="34" charset="-128"/>
                <a:cs typeface="Arial Unicode MS" pitchFamily="34" charset="-128"/>
              </a:rPr>
              <a:t>within </a:t>
            </a:r>
            <a:r>
              <a:rPr lang="en-US" sz="2200" b="1" u="sng">
                <a:solidFill>
                  <a:schemeClr val="tx1">
                    <a:lumMod val="95000"/>
                  </a:schemeClr>
                </a:solidFill>
                <a:latin typeface="Arial Unicode MS" pitchFamily="34" charset="-128"/>
                <a:ea typeface="Arial Unicode MS" pitchFamily="34" charset="-128"/>
                <a:cs typeface="Arial Unicode MS" pitchFamily="34" charset="-128"/>
              </a:rPr>
              <a:t>10 days in writing.</a:t>
            </a:r>
            <a:endParaRPr lang="en-US" sz="2200" b="1">
              <a:solidFill>
                <a:schemeClr val="tx1">
                  <a:lumMod val="95000"/>
                </a:schemeClr>
              </a:solidFill>
              <a:latin typeface="Arial Unicode MS" pitchFamily="34" charset="-128"/>
              <a:ea typeface="Arial Unicode MS" pitchFamily="34" charset="-128"/>
              <a:cs typeface="Arial Unicode MS" pitchFamily="34" charset="-128"/>
            </a:endParaRPr>
          </a:p>
        </p:txBody>
      </p:sp>
      <p:sp>
        <p:nvSpPr>
          <p:cNvPr id="5" name="Title 1"/>
          <p:cNvSpPr txBox="1">
            <a:spLocks/>
          </p:cNvSpPr>
          <p:nvPr/>
        </p:nvSpPr>
        <p:spPr>
          <a:xfrm>
            <a:off x="228600" y="152400"/>
            <a:ext cx="8763000" cy="9144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rPr>
              <a:t>Things</a:t>
            </a:r>
            <a:r>
              <a:rPr kumimoji="0" lang="en-US" sz="4400" i="0" u="none" strike="noStrike" kern="1200" cap="none" spc="0" normalizeH="0" noProof="0">
                <a:ln>
                  <a:noFill/>
                </a:ln>
                <a:solidFill>
                  <a:schemeClr val="accent1">
                    <a:lumMod val="40000"/>
                    <a:lumOff val="60000"/>
                  </a:schemeClr>
                </a:solidFill>
                <a:effectLst/>
                <a:uLnTx/>
                <a:uFillTx/>
                <a:latin typeface="+mn-lt"/>
                <a:ea typeface="+mn-ea"/>
                <a:cs typeface="+mn-cs"/>
              </a:rPr>
              <a:t> To Remember</a:t>
            </a:r>
            <a:endParaRPr kumimoji="0" lang="en-US" sz="440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9C473276-63CB-4451-BE99-8642D9F5F701}" type="slidenum">
              <a:rPr lang="en-US" smtClean="0"/>
              <a:pPr/>
              <a:t>68</a:t>
            </a:fld>
            <a:endParaRPr lang="en-US"/>
          </a:p>
        </p:txBody>
      </p:sp>
    </p:spTree>
  </p:cSld>
  <p:clrMapOvr>
    <a:masterClrMapping/>
  </p:clrMapOvr>
  <p:transition>
    <p:diamon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DBA4-2B13-FD1F-3989-4CB8799DF139}"/>
              </a:ext>
            </a:extLst>
          </p:cNvPr>
          <p:cNvSpPr>
            <a:spLocks noGrp="1"/>
          </p:cNvSpPr>
          <p:nvPr>
            <p:ph type="title"/>
          </p:nvPr>
        </p:nvSpPr>
        <p:spPr>
          <a:solidFill>
            <a:schemeClr val="accent3">
              <a:lumMod val="50000"/>
            </a:schemeClr>
          </a:solidFill>
        </p:spPr>
        <p:txBody>
          <a:bodyPr/>
          <a:lstStyle/>
          <a:p>
            <a:r>
              <a:rPr lang="en-US"/>
              <a:t>Available Units</a:t>
            </a:r>
          </a:p>
        </p:txBody>
      </p:sp>
      <p:sp>
        <p:nvSpPr>
          <p:cNvPr id="4" name="Content Placeholder 3">
            <a:extLst>
              <a:ext uri="{FF2B5EF4-FFF2-40B4-BE49-F238E27FC236}">
                <a16:creationId xmlns:a16="http://schemas.microsoft.com/office/drawing/2014/main" id="{138C9518-2E05-EEDC-985E-EFBBE8DA1A1D}"/>
              </a:ext>
            </a:extLst>
          </p:cNvPr>
          <p:cNvSpPr>
            <a:spLocks noGrp="1"/>
          </p:cNvSpPr>
          <p:nvPr>
            <p:ph sz="half" idx="1"/>
          </p:nvPr>
        </p:nvSpPr>
        <p:spPr/>
        <p:txBody>
          <a:bodyPr>
            <a:normAutofit/>
          </a:bodyPr>
          <a:lstStyle/>
          <a:p>
            <a:pPr marL="0" marR="0" indent="0" algn="ctr">
              <a:spcBef>
                <a:spcPts val="0"/>
              </a:spcBef>
              <a:spcAft>
                <a:spcPts val="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Landlord with Available Units</a:t>
            </a:r>
          </a:p>
          <a:p>
            <a:pPr marL="0" marR="0" indent="0" algn="ctr">
              <a:spcBef>
                <a:spcPts val="0"/>
              </a:spcBef>
              <a:spcAft>
                <a:spcPts val="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a:lnSpc>
                <a:spcPct val="150000"/>
              </a:lnSpc>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Deonte Thompson</a:t>
            </a:r>
            <a:r>
              <a:rPr lang="en-US" sz="1700" kern="100">
                <a:latin typeface="Calibri" panose="020F0502020204030204" pitchFamily="34" charset="0"/>
                <a:ea typeface="Calibri" panose="020F0502020204030204" pitchFamily="34" charset="0"/>
                <a:cs typeface="Times New Roman" panose="02020603050405020304" pitchFamily="18" charset="0"/>
              </a:rPr>
              <a:t>	</a:t>
            </a:r>
            <a:r>
              <a:rPr lang="en-US" sz="1700" kern="100">
                <a:effectLst/>
                <a:latin typeface="Calibri" panose="020F0502020204030204" pitchFamily="34" charset="0"/>
                <a:ea typeface="Calibri" panose="020F0502020204030204" pitchFamily="34" charset="0"/>
                <a:cs typeface="Times New Roman" panose="02020603050405020304" pitchFamily="18" charset="0"/>
              </a:rPr>
              <a:t>512-815-3029 	</a:t>
            </a:r>
          </a:p>
          <a:p>
            <a:pPr marL="0" marR="0" indent="0" algn="l">
              <a:lnSpc>
                <a:spcPct val="150000"/>
              </a:lnSpc>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Nichelle Thrower	510-798-958</a:t>
            </a:r>
          </a:p>
          <a:p>
            <a:pPr marL="0" marR="0" indent="0" algn="l">
              <a:lnSpc>
                <a:spcPct val="150000"/>
              </a:lnSpc>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Jacob </a:t>
            </a:r>
            <a:r>
              <a:rPr lang="en-US" sz="1700" kern="100" err="1">
                <a:effectLst/>
                <a:latin typeface="Calibri" panose="020F0502020204030204" pitchFamily="34" charset="0"/>
                <a:ea typeface="Calibri" panose="020F0502020204030204" pitchFamily="34" charset="0"/>
                <a:cs typeface="Times New Roman" panose="02020603050405020304" pitchFamily="18" charset="0"/>
              </a:rPr>
              <a:t>Asay</a:t>
            </a:r>
            <a:r>
              <a:rPr lang="en-US" sz="1700" kern="100">
                <a:effectLst/>
                <a:latin typeface="Calibri" panose="020F0502020204030204" pitchFamily="34" charset="0"/>
                <a:ea typeface="Calibri" panose="020F0502020204030204" pitchFamily="34" charset="0"/>
                <a:cs typeface="Times New Roman" panose="02020603050405020304" pitchFamily="18" charset="0"/>
              </a:rPr>
              <a:t>	817-915-592	 </a:t>
            </a:r>
          </a:p>
          <a:p>
            <a:pPr marL="0" marR="0" indent="0" algn="l">
              <a:lnSpc>
                <a:spcPct val="150000"/>
              </a:lnSpc>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Paul Lorica	972-804-5710	 </a:t>
            </a:r>
          </a:p>
          <a:p>
            <a:pPr marL="0" marR="0" indent="0" algn="l">
              <a:lnSpc>
                <a:spcPct val="150000"/>
              </a:lnSpc>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Daniel Vega	732-423-7154	 </a:t>
            </a:r>
          </a:p>
          <a:p>
            <a:pPr marL="0" marR="0" indent="0" algn="l">
              <a:lnSpc>
                <a:spcPct val="150000"/>
              </a:lnSpc>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Danielle Tucker	817-301-4863	 </a:t>
            </a:r>
          </a:p>
          <a:p>
            <a:pPr marL="0" marR="0" indent="0" algn="l">
              <a:spcBef>
                <a:spcPts val="0"/>
              </a:spcBef>
              <a:spcAft>
                <a:spcPts val="0"/>
              </a:spcAft>
              <a:buNone/>
            </a:pPr>
            <a:r>
              <a:rPr lang="en-US" sz="17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a:spcBef>
                <a:spcPts val="0"/>
              </a:spcBef>
              <a:spcAft>
                <a:spcPts val="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Please contact the landlord for the address and availability of each unit.  Thanks!</a:t>
            </a:r>
          </a:p>
          <a:p>
            <a:endParaRPr lang="en-US"/>
          </a:p>
        </p:txBody>
      </p:sp>
      <p:sp>
        <p:nvSpPr>
          <p:cNvPr id="5" name="Content Placeholder 4">
            <a:extLst>
              <a:ext uri="{FF2B5EF4-FFF2-40B4-BE49-F238E27FC236}">
                <a16:creationId xmlns:a16="http://schemas.microsoft.com/office/drawing/2014/main" id="{2BBDEE0A-39F0-F99B-F43F-9AC8F572BA40}"/>
              </a:ext>
            </a:extLst>
          </p:cNvPr>
          <p:cNvSpPr>
            <a:spLocks noGrp="1"/>
          </p:cNvSpPr>
          <p:nvPr>
            <p:ph sz="half" idx="2"/>
          </p:nvPr>
        </p:nvSpPr>
        <p:spPr/>
        <p:txBody>
          <a:bodyPr>
            <a:normAutofit/>
          </a:bodyPr>
          <a:lstStyle/>
          <a:p>
            <a:pPr marL="0" indent="0" algn="ctr">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FWHS Available Properties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en-US" sz="1800">
                <a:effectLst/>
                <a:latin typeface="Calibri" panose="020F0502020204030204" pitchFamily="34" charset="0"/>
                <a:ea typeface="Calibri" panose="020F0502020204030204" pitchFamily="34" charset="0"/>
                <a:cs typeface="Times New Roman" panose="02020603050405020304" pitchFamily="18" charset="0"/>
              </a:rPr>
              <a:t>Alton Park	817-720-8094</a:t>
            </a:r>
          </a:p>
          <a:p>
            <a:pPr marL="0" indent="0">
              <a:lnSpc>
                <a:spcPct val="150000"/>
              </a:lnSpc>
              <a:buNone/>
            </a:pPr>
            <a:r>
              <a:rPr lang="en-US" sz="1800">
                <a:effectLst/>
                <a:latin typeface="Calibri" panose="020F0502020204030204" pitchFamily="34" charset="0"/>
                <a:ea typeface="Calibri" panose="020F0502020204030204" pitchFamily="34" charset="0"/>
                <a:cs typeface="Times New Roman" panose="02020603050405020304" pitchFamily="18" charset="0"/>
              </a:rPr>
              <a:t>Cambridge Court     817-696-8080</a:t>
            </a:r>
          </a:p>
          <a:p>
            <a:pPr marL="0" indent="0">
              <a:lnSpc>
                <a:spcPct val="150000"/>
              </a:lnSpc>
              <a:buNone/>
            </a:pPr>
            <a:r>
              <a:rPr lang="en-US" sz="1800">
                <a:effectLst/>
                <a:latin typeface="Calibri" panose="020F0502020204030204" pitchFamily="34" charset="0"/>
                <a:ea typeface="Calibri" panose="020F0502020204030204" pitchFamily="34" charset="0"/>
                <a:cs typeface="Times New Roman" panose="02020603050405020304" pitchFamily="18" charset="0"/>
              </a:rPr>
              <a:t>Carlyle Crossing	817-423-2700</a:t>
            </a:r>
          </a:p>
          <a:p>
            <a:pPr marL="0" indent="0">
              <a:lnSpc>
                <a:spcPct val="150000"/>
              </a:lnSpc>
              <a:buNone/>
            </a:pPr>
            <a:r>
              <a:rPr lang="en-US" sz="1800" err="1">
                <a:effectLst/>
                <a:latin typeface="Calibri" panose="020F0502020204030204" pitchFamily="34" charset="0"/>
                <a:ea typeface="Calibri" panose="020F0502020204030204" pitchFamily="34" charset="0"/>
                <a:cs typeface="Times New Roman" panose="02020603050405020304" pitchFamily="18" charset="0"/>
              </a:rPr>
              <a:t>Matodor</a:t>
            </a:r>
            <a:r>
              <a:rPr lang="en-US" sz="1800">
                <a:effectLst/>
                <a:latin typeface="Calibri" panose="020F0502020204030204" pitchFamily="34" charset="0"/>
                <a:ea typeface="Calibri" panose="020F0502020204030204" pitchFamily="34" charset="0"/>
                <a:cs typeface="Times New Roman" panose="02020603050405020304" pitchFamily="18" charset="0"/>
              </a:rPr>
              <a:t> Ranch</a:t>
            </a:r>
            <a:r>
              <a:rPr lang="en-US" sz="1800">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817-568-9595</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en-US" sz="1800">
                <a:effectLst/>
                <a:latin typeface="Calibri" panose="020F0502020204030204" pitchFamily="34" charset="0"/>
                <a:ea typeface="Calibri" panose="020F0502020204030204" pitchFamily="34" charset="0"/>
                <a:cs typeface="Times New Roman" panose="02020603050405020304" pitchFamily="18" charset="0"/>
              </a:rPr>
              <a:t>Western Center	817-984-1139</a:t>
            </a:r>
          </a:p>
          <a:p>
            <a:pPr marL="0" indent="0">
              <a:lnSpc>
                <a:spcPct val="150000"/>
              </a:lnSpc>
              <a:buNone/>
            </a:pPr>
            <a:r>
              <a:rPr lang="en-US" sz="1800">
                <a:effectLst/>
                <a:latin typeface="Calibri" panose="020F0502020204030204" pitchFamily="34" charset="0"/>
                <a:ea typeface="Calibri" panose="020F0502020204030204" pitchFamily="34" charset="0"/>
                <a:cs typeface="Times New Roman" panose="02020603050405020304" pitchFamily="18" charset="0"/>
              </a:rPr>
              <a:t>Stallion Point</a:t>
            </a:r>
            <a:r>
              <a:rPr lang="en-US" sz="1800">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682-990-3950</a:t>
            </a:r>
          </a:p>
          <a:p>
            <a:pPr marL="0" indent="0">
              <a:buNone/>
            </a:pPr>
            <a:endParaRPr lang="en-US"/>
          </a:p>
        </p:txBody>
      </p:sp>
      <p:sp>
        <p:nvSpPr>
          <p:cNvPr id="3" name="Slide Number Placeholder 2">
            <a:extLst>
              <a:ext uri="{FF2B5EF4-FFF2-40B4-BE49-F238E27FC236}">
                <a16:creationId xmlns:a16="http://schemas.microsoft.com/office/drawing/2014/main" id="{7B87C8C4-4C17-1B25-77E5-11B4804F9E06}"/>
              </a:ext>
            </a:extLst>
          </p:cNvPr>
          <p:cNvSpPr>
            <a:spLocks noGrp="1"/>
          </p:cNvSpPr>
          <p:nvPr>
            <p:ph type="sldNum" sz="quarter" idx="12"/>
          </p:nvPr>
        </p:nvSpPr>
        <p:spPr/>
        <p:txBody>
          <a:bodyPr/>
          <a:lstStyle/>
          <a:p>
            <a:fld id="{9C473276-63CB-4451-BE99-8642D9F5F701}" type="slidenum">
              <a:rPr lang="en-US" smtClean="0"/>
              <a:pPr/>
              <a:t>69</a:t>
            </a:fld>
            <a:endParaRPr lang="en-US"/>
          </a:p>
        </p:txBody>
      </p:sp>
    </p:spTree>
    <p:extLst>
      <p:ext uri="{BB962C8B-B14F-4D97-AF65-F5344CB8AC3E}">
        <p14:creationId xmlns:p14="http://schemas.microsoft.com/office/powerpoint/2010/main" val="416045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152400" y="228600"/>
            <a:ext cx="8839200" cy="1124712"/>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a:solidFill>
                  <a:schemeClr val="accent1">
                    <a:lumMod val="40000"/>
                    <a:lumOff val="60000"/>
                  </a:schemeClr>
                </a:solidFill>
                <a:latin typeface="Arial Unicode MS" pitchFamily="34" charset="-128"/>
                <a:ea typeface="Arial Unicode MS" pitchFamily="34" charset="-128"/>
                <a:cs typeface="Arial Unicode MS" pitchFamily="34" charset="-128"/>
              </a:rPr>
              <a:t>What HCVP Provides to You as a Client</a:t>
            </a:r>
            <a:endParaRPr kumimoji="0" lang="en-US" sz="3600" b="1" i="0" u="none" strike="noStrike" kern="1200" cap="none" spc="0" normalizeH="0" baseline="0" noProof="0">
              <a:ln>
                <a:noFill/>
              </a:ln>
              <a:solidFill>
                <a:schemeClr val="accent1">
                  <a:lumMod val="40000"/>
                  <a:lumOff val="60000"/>
                </a:schemeClr>
              </a:solidFill>
              <a:effectLst/>
              <a:uLnTx/>
              <a:uFillTx/>
              <a:latin typeface="Arial Unicode MS" pitchFamily="34" charset="-128"/>
              <a:ea typeface="Arial Unicode MS" pitchFamily="34" charset="-128"/>
              <a:cs typeface="Arial Unicode MS" pitchFamily="34" charset="-128"/>
            </a:endParaRPr>
          </a:p>
        </p:txBody>
      </p:sp>
      <p:sp>
        <p:nvSpPr>
          <p:cNvPr id="4" name="TextBox 3"/>
          <p:cNvSpPr txBox="1"/>
          <p:nvPr/>
        </p:nvSpPr>
        <p:spPr>
          <a:xfrm>
            <a:off x="228600" y="1981200"/>
            <a:ext cx="8740006" cy="2923877"/>
          </a:xfrm>
          <a:prstGeom prst="rect">
            <a:avLst/>
          </a:prstGeom>
          <a:noFill/>
        </p:spPr>
        <p:txBody>
          <a:bodyPr wrap="square" lIns="91440" tIns="45720" rIns="91440" bIns="45720" rtlCol="0" anchor="t">
            <a:spAutoFit/>
          </a:bodyPr>
          <a:lstStyle/>
          <a:p>
            <a:r>
              <a:rPr lang="en-US" sz="2200">
                <a:latin typeface="Arial Unicode MS"/>
                <a:ea typeface="Arial Unicode MS"/>
                <a:cs typeface="Arial Unicode MS"/>
              </a:rPr>
              <a:t>          </a:t>
            </a:r>
            <a:r>
              <a:rPr lang="en-US" sz="2200" b="1" u="sng">
                <a:latin typeface="Arial Unicode MS"/>
                <a:ea typeface="Arial Unicode MS"/>
                <a:cs typeface="Arial Unicode MS"/>
              </a:rPr>
              <a:t>Program</a:t>
            </a:r>
            <a:r>
              <a:rPr lang="en-US" sz="2200">
                <a:latin typeface="Arial Unicode MS"/>
                <a:ea typeface="Arial Unicode MS"/>
                <a:cs typeface="Arial Unicode MS"/>
              </a:rPr>
              <a:t>		</a:t>
            </a:r>
            <a:r>
              <a:rPr lang="en-US" sz="2200" b="1" u="sng">
                <a:latin typeface="Arial Unicode MS"/>
                <a:ea typeface="Arial Unicode MS"/>
                <a:cs typeface="Arial Unicode MS"/>
              </a:rPr>
              <a:t>Contact</a:t>
            </a:r>
            <a:r>
              <a:rPr lang="en-US" sz="2200">
                <a:latin typeface="Arial Unicode MS"/>
                <a:ea typeface="Arial Unicode MS"/>
                <a:cs typeface="Arial Unicode MS"/>
              </a:rPr>
              <a:t>		</a:t>
            </a:r>
            <a:r>
              <a:rPr lang="en-US" sz="2200" b="1" u="sng">
                <a:latin typeface="Arial Unicode MS"/>
                <a:ea typeface="Arial Unicode MS"/>
                <a:cs typeface="Arial Unicode MS"/>
              </a:rPr>
              <a:t>Phone #</a:t>
            </a:r>
          </a:p>
          <a:p>
            <a:endParaRPr lang="en-US" sz="2200">
              <a:latin typeface="Arial Unicode MS" pitchFamily="34" charset="-128"/>
              <a:ea typeface="Arial Unicode MS" pitchFamily="34" charset="-128"/>
              <a:cs typeface="Arial Unicode MS" pitchFamily="34" charset="-128"/>
            </a:endParaRPr>
          </a:p>
          <a:p>
            <a:r>
              <a:rPr lang="en-US" b="1">
                <a:latin typeface="Arial Unicode MS"/>
                <a:ea typeface="Arial Unicode MS"/>
                <a:cs typeface="Arial Unicode MS"/>
              </a:rPr>
              <a:t>Family Self-Sufficiency (FSS)</a:t>
            </a:r>
            <a:r>
              <a:rPr lang="en-US" sz="2000">
                <a:latin typeface="Arial Unicode MS"/>
                <a:ea typeface="Arial Unicode MS"/>
                <a:cs typeface="Arial Unicode MS"/>
              </a:rPr>
              <a:t>        Markesha Thomas          (817) 333-</a:t>
            </a:r>
            <a:r>
              <a:rPr lang="en-US" sz="2000" b="1">
                <a:latin typeface="Arial Unicode MS"/>
                <a:ea typeface="Arial Unicode MS"/>
                <a:cs typeface="Arial Unicode MS"/>
              </a:rPr>
              <a:t>3607</a:t>
            </a:r>
          </a:p>
          <a:p>
            <a:endParaRPr lang="en-US" sz="2000">
              <a:latin typeface="Arial Unicode MS" pitchFamily="34" charset="-128"/>
              <a:ea typeface="Arial Unicode MS" pitchFamily="34" charset="-128"/>
              <a:cs typeface="Arial Unicode MS" pitchFamily="34" charset="-128"/>
            </a:endParaRPr>
          </a:p>
          <a:p>
            <a:r>
              <a:rPr lang="en-US" sz="2000" b="1">
                <a:latin typeface="Arial Unicode MS"/>
                <a:ea typeface="Arial Unicode MS"/>
                <a:cs typeface="Arial Unicode MS"/>
              </a:rPr>
              <a:t>Workforce Coordinator</a:t>
            </a:r>
            <a:r>
              <a:rPr lang="en-US" sz="2000">
                <a:latin typeface="Arial Unicode MS"/>
                <a:ea typeface="Arial Unicode MS"/>
                <a:cs typeface="Arial Unicode MS"/>
              </a:rPr>
              <a:t>             Jerome Johnson              (682) 703-</a:t>
            </a:r>
            <a:r>
              <a:rPr lang="en-US" sz="2000" b="1">
                <a:latin typeface="Arial Unicode MS"/>
                <a:ea typeface="Arial Unicode MS"/>
                <a:cs typeface="Arial Unicode MS"/>
              </a:rPr>
              <a:t>2284</a:t>
            </a:r>
          </a:p>
          <a:p>
            <a:endParaRPr lang="en-US" sz="2000">
              <a:latin typeface="Arial Unicode MS" pitchFamily="34" charset="-128"/>
              <a:ea typeface="Arial Unicode MS" pitchFamily="34" charset="-128"/>
              <a:cs typeface="Arial Unicode MS" pitchFamily="34" charset="-128"/>
            </a:endParaRPr>
          </a:p>
          <a:p>
            <a:r>
              <a:rPr lang="en-US" sz="2000" b="1">
                <a:latin typeface="Arial Unicode MS"/>
                <a:ea typeface="Arial Unicode MS"/>
                <a:cs typeface="Arial Unicode MS"/>
              </a:rPr>
              <a:t>Homeownership</a:t>
            </a:r>
            <a:r>
              <a:rPr lang="en-US" sz="2000">
                <a:latin typeface="Arial Unicode MS"/>
                <a:ea typeface="Arial Unicode MS"/>
                <a:cs typeface="Arial Unicode MS"/>
              </a:rPr>
              <a:t>                        Deana Broussard             (817) 333-</a:t>
            </a:r>
            <a:r>
              <a:rPr lang="en-US" sz="2000" b="1">
                <a:latin typeface="Arial Unicode MS"/>
                <a:ea typeface="Arial Unicode MS"/>
                <a:cs typeface="Arial Unicode MS"/>
              </a:rPr>
              <a:t>3653</a:t>
            </a:r>
          </a:p>
          <a:p>
            <a:endParaRPr lang="en-US" sz="2200"/>
          </a:p>
          <a:p>
            <a:endParaRPr lang="en-US"/>
          </a:p>
        </p:txBody>
      </p:sp>
      <p:pic>
        <p:nvPicPr>
          <p:cNvPr id="89090" name="Picture 2" descr="http://www.vectorarts.net/wp-content/uploads/2011/04/Free-House-keys-vector-graphics.jpg">
            <a:hlinkClick r:id="rId2"/>
          </p:cNvPr>
          <p:cNvPicPr>
            <a:picLocks noChangeAspect="1" noChangeArrowheads="1"/>
          </p:cNvPicPr>
          <p:nvPr/>
        </p:nvPicPr>
        <p:blipFill>
          <a:blip r:embed="rId3" cstate="print"/>
          <a:srcRect/>
          <a:stretch>
            <a:fillRect/>
          </a:stretch>
        </p:blipFill>
        <p:spPr bwMode="auto">
          <a:xfrm>
            <a:off x="3429000" y="4648200"/>
            <a:ext cx="2209800" cy="1828610"/>
          </a:xfrm>
          <a:prstGeom prst="rect">
            <a:avLst/>
          </a:prstGeom>
          <a:noFill/>
        </p:spPr>
      </p:pic>
      <p:sp>
        <p:nvSpPr>
          <p:cNvPr id="2" name="Slide Number Placeholder 1"/>
          <p:cNvSpPr>
            <a:spLocks noGrp="1"/>
          </p:cNvSpPr>
          <p:nvPr>
            <p:ph type="sldNum" sz="quarter" idx="12"/>
          </p:nvPr>
        </p:nvSpPr>
        <p:spPr/>
        <p:txBody>
          <a:bodyPr/>
          <a:lstStyle/>
          <a:p>
            <a:fld id="{9C473276-63CB-4451-BE99-8642D9F5F701}" type="slidenum">
              <a:rPr lang="en-US" smtClean="0"/>
              <a:pPr/>
              <a:t>7</a:t>
            </a:fld>
            <a:endParaRPr lang="en-US"/>
          </a:p>
        </p:txBody>
      </p:sp>
    </p:spTree>
    <p:extLst>
      <p:ext uri="{BB962C8B-B14F-4D97-AF65-F5344CB8AC3E}">
        <p14:creationId xmlns:p14="http://schemas.microsoft.com/office/powerpoint/2010/main" val="2174706848"/>
      </p:ext>
    </p:extLst>
  </p:cSld>
  <p:clrMapOvr>
    <a:masterClrMapping/>
  </p:clrMapOvr>
  <p:transition>
    <p:whee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71800" y="228600"/>
            <a:ext cx="2438400" cy="369332"/>
          </a:xfrm>
          <a:prstGeom prst="rect">
            <a:avLst/>
          </a:prstGeom>
          <a:solidFill>
            <a:srgbClr val="3366FF"/>
          </a:solidFill>
        </p:spPr>
        <p:txBody>
          <a:bodyPr wrap="square" rtlCol="0">
            <a:spAutoFit/>
          </a:bodyPr>
          <a:lstStyle/>
          <a:p>
            <a:r>
              <a:rPr lang="en-US">
                <a:solidFill>
                  <a:schemeClr val="bg1"/>
                </a:solidFill>
              </a:rPr>
              <a:t>COUNSELOR CASELOAD</a:t>
            </a:r>
          </a:p>
        </p:txBody>
      </p:sp>
      <p:sp>
        <p:nvSpPr>
          <p:cNvPr id="12" name="TextBox 11"/>
          <p:cNvSpPr txBox="1"/>
          <p:nvPr/>
        </p:nvSpPr>
        <p:spPr>
          <a:xfrm>
            <a:off x="981364" y="682306"/>
            <a:ext cx="7153274" cy="523220"/>
          </a:xfrm>
          <a:prstGeom prst="rect">
            <a:avLst/>
          </a:prstGeom>
          <a:noFill/>
        </p:spPr>
        <p:txBody>
          <a:bodyPr wrap="square" rtlCol="0">
            <a:spAutoFit/>
          </a:bodyPr>
          <a:lstStyle/>
          <a:p>
            <a:pPr algn="ctr"/>
            <a:r>
              <a:rPr lang="en-US" sz="1400"/>
              <a:t>Please note the phone number begins with 817-333-xxxx    </a:t>
            </a:r>
          </a:p>
          <a:p>
            <a:pPr algn="ctr"/>
            <a:r>
              <a:rPr lang="en-US" sz="1400" b="1"/>
              <a:t>(Example: </a:t>
            </a:r>
            <a:r>
              <a:rPr lang="en-US" sz="1400" b="1" err="1"/>
              <a:t>ph</a:t>
            </a:r>
            <a:r>
              <a:rPr lang="en-US" sz="1400" b="1"/>
              <a:t> 817-333-3613) </a:t>
            </a:r>
          </a:p>
        </p:txBody>
      </p:sp>
      <p:pic>
        <p:nvPicPr>
          <p:cNvPr id="13" name="Picture 12" descr="Table&#10;&#10;Description automatically generated">
            <a:extLst>
              <a:ext uri="{FF2B5EF4-FFF2-40B4-BE49-F238E27FC236}">
                <a16:creationId xmlns:a16="http://schemas.microsoft.com/office/drawing/2014/main" id="{56EC8F0A-3D06-C3AD-B956-C9E5F0C44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38" y="1347381"/>
            <a:ext cx="8202170" cy="528201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DBA4-2B13-FD1F-3989-4CB8799DF139}"/>
              </a:ext>
            </a:extLst>
          </p:cNvPr>
          <p:cNvSpPr>
            <a:spLocks noGrp="1"/>
          </p:cNvSpPr>
          <p:nvPr>
            <p:ph type="title"/>
          </p:nvPr>
        </p:nvSpPr>
        <p:spPr>
          <a:solidFill>
            <a:schemeClr val="accent3">
              <a:lumMod val="50000"/>
            </a:schemeClr>
          </a:solidFill>
        </p:spPr>
        <p:txBody>
          <a:bodyPr/>
          <a:lstStyle/>
          <a:p>
            <a:r>
              <a:rPr lang="en-US" dirty="0"/>
              <a:t>Available Units</a:t>
            </a:r>
          </a:p>
        </p:txBody>
      </p:sp>
      <p:sp>
        <p:nvSpPr>
          <p:cNvPr id="3" name="Slide Number Placeholder 2">
            <a:extLst>
              <a:ext uri="{FF2B5EF4-FFF2-40B4-BE49-F238E27FC236}">
                <a16:creationId xmlns:a16="http://schemas.microsoft.com/office/drawing/2014/main" id="{7B87C8C4-4C17-1B25-77E5-11B4804F9E06}"/>
              </a:ext>
            </a:extLst>
          </p:cNvPr>
          <p:cNvSpPr>
            <a:spLocks noGrp="1"/>
          </p:cNvSpPr>
          <p:nvPr>
            <p:ph type="sldNum" sz="quarter" idx="12"/>
          </p:nvPr>
        </p:nvSpPr>
        <p:spPr/>
        <p:txBody>
          <a:bodyPr/>
          <a:lstStyle/>
          <a:p>
            <a:fld id="{9C473276-63CB-4451-BE99-8642D9F5F701}" type="slidenum">
              <a:rPr lang="en-US" smtClean="0"/>
              <a:pPr/>
              <a:t>71</a:t>
            </a:fld>
            <a:endParaRPr lang="en-US"/>
          </a:p>
        </p:txBody>
      </p:sp>
    </p:spTree>
    <p:extLst>
      <p:ext uri="{BB962C8B-B14F-4D97-AF65-F5344CB8AC3E}">
        <p14:creationId xmlns:p14="http://schemas.microsoft.com/office/powerpoint/2010/main" val="966978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67127" y="1920927"/>
            <a:ext cx="4521521" cy="3518433"/>
          </a:xfrm>
          <a:prstGeom prst="rect">
            <a:avLst/>
          </a:prstGeom>
          <a:scene3d>
            <a:camera prst="orthographicFront"/>
            <a:lightRig rig="threePt" dir="t"/>
          </a:scene3d>
        </p:spPr>
        <p:txBody>
          <a:bodyPr vert="horz" lIns="91440" tIns="45720" rIns="91440" bIns="45720" rtlCol="0" anchor="t">
            <a:noAutofit/>
          </a:bodyPr>
          <a:lstStyle/>
          <a:p>
            <a:pPr>
              <a:lnSpc>
                <a:spcPct val="90000"/>
              </a:lnSpc>
              <a:spcBef>
                <a:spcPct val="0"/>
              </a:spcBef>
              <a:spcAft>
                <a:spcPts val="600"/>
              </a:spcAft>
            </a:pPr>
            <a:r>
              <a:rPr lang="en-US" sz="3200" kern="1200" dirty="0">
                <a:solidFill>
                  <a:schemeClr val="tx2"/>
                </a:solidFill>
                <a:latin typeface="+mj-lt"/>
                <a:ea typeface="+mj-ea"/>
                <a:cs typeface="+mj-cs"/>
              </a:rPr>
              <a:t>You have completed the online briefing!</a:t>
            </a:r>
          </a:p>
          <a:p>
            <a:pPr>
              <a:lnSpc>
                <a:spcPct val="90000"/>
              </a:lnSpc>
              <a:spcBef>
                <a:spcPct val="0"/>
              </a:spcBef>
              <a:spcAft>
                <a:spcPts val="600"/>
              </a:spcAft>
            </a:pPr>
            <a:endParaRPr lang="en-US" sz="3200" dirty="0">
              <a:solidFill>
                <a:schemeClr val="tx2"/>
              </a:solidFill>
              <a:latin typeface="+mj-lt"/>
              <a:ea typeface="+mj-ea"/>
              <a:cs typeface="+mj-cs"/>
            </a:endParaRPr>
          </a:p>
          <a:p>
            <a:pPr>
              <a:lnSpc>
                <a:spcPct val="90000"/>
              </a:lnSpc>
              <a:spcBef>
                <a:spcPct val="0"/>
              </a:spcBef>
              <a:spcAft>
                <a:spcPts val="600"/>
              </a:spcAft>
            </a:pPr>
            <a:r>
              <a:rPr lang="en-US" sz="2800" kern="1200" dirty="0">
                <a:solidFill>
                  <a:srgbClr val="8E0000"/>
                </a:solidFill>
                <a:latin typeface="+mj-lt"/>
                <a:ea typeface="+mj-ea"/>
                <a:cs typeface="+mj-cs"/>
              </a:rPr>
              <a:t>Please screenshot this page. </a:t>
            </a:r>
          </a:p>
          <a:p>
            <a:pPr>
              <a:lnSpc>
                <a:spcPct val="90000"/>
              </a:lnSpc>
              <a:spcBef>
                <a:spcPct val="0"/>
              </a:spcBef>
              <a:spcAft>
                <a:spcPts val="600"/>
              </a:spcAft>
            </a:pPr>
            <a:endParaRPr lang="en-US" sz="3200" kern="1200" dirty="0">
              <a:solidFill>
                <a:schemeClr val="tx2"/>
              </a:solidFill>
              <a:latin typeface="+mj-lt"/>
              <a:ea typeface="+mj-ea"/>
              <a:cs typeface="+mj-cs"/>
            </a:endParaRPr>
          </a:p>
          <a:p>
            <a:pPr>
              <a:lnSpc>
                <a:spcPct val="90000"/>
              </a:lnSpc>
              <a:spcBef>
                <a:spcPct val="0"/>
              </a:spcBef>
              <a:spcAft>
                <a:spcPts val="600"/>
              </a:spcAft>
            </a:pPr>
            <a:r>
              <a:rPr lang="en-US" sz="3200" kern="1200" dirty="0">
                <a:solidFill>
                  <a:schemeClr val="tx2"/>
                </a:solidFill>
                <a:latin typeface="+mj-lt"/>
                <a:ea typeface="+mj-ea"/>
                <a:cs typeface="+mj-cs"/>
              </a:rPr>
              <a:t>We hope you enjoy your new home!</a:t>
            </a:r>
          </a:p>
        </p:txBody>
      </p:sp>
      <p:pic>
        <p:nvPicPr>
          <p:cNvPr id="20" name="Graphic 19" descr="House">
            <a:extLst>
              <a:ext uri="{FF2B5EF4-FFF2-40B4-BE49-F238E27FC236}">
                <a16:creationId xmlns:a16="http://schemas.microsoft.com/office/drawing/2014/main" id="{CE69AEE0-7485-6317-A927-165FF1E5C1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7" name="Group 2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8" name="Freeform: Shape 2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C473276-63CB-4451-BE99-8642D9F5F701}" type="slidenum">
              <a:rPr lang="en-US" smtClean="0"/>
              <a:pPr>
                <a:spcAft>
                  <a:spcPts val="600"/>
                </a:spcAft>
              </a:pPr>
              <a:t>72</a:t>
            </a:fld>
            <a:endParaRPr lang="en-U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04800" y="228600"/>
            <a:ext cx="85344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0">
                <a:solidFill>
                  <a:schemeClr val="accent1">
                    <a:lumMod val="40000"/>
                    <a:lumOff val="60000"/>
                  </a:schemeClr>
                </a:solidFill>
              </a:rPr>
              <a:t>Violence Against Women Act (VAWA)</a:t>
            </a:r>
            <a:endParaRPr kumimoji="0" lang="en-US" sz="3600" b="0" i="0" u="none" strike="noStrike" kern="1200" cap="none" spc="0" normalizeH="0" baseline="0" noProof="0">
              <a:ln>
                <a:noFill/>
              </a:ln>
              <a:solidFill>
                <a:schemeClr val="accent1">
                  <a:lumMod val="40000"/>
                  <a:lumOff val="60000"/>
                </a:schemeClr>
              </a:solidFill>
              <a:effectLst/>
              <a:uLnTx/>
              <a:uFillTx/>
              <a:latin typeface="+mn-lt"/>
              <a:ea typeface="+mn-ea"/>
              <a:cs typeface="+mn-cs"/>
            </a:endParaRPr>
          </a:p>
        </p:txBody>
      </p:sp>
      <p:sp>
        <p:nvSpPr>
          <p:cNvPr id="3" name="Content Placeholder 2"/>
          <p:cNvSpPr>
            <a:spLocks noGrp="1"/>
          </p:cNvSpPr>
          <p:nvPr>
            <p:ph idx="1"/>
          </p:nvPr>
        </p:nvSpPr>
        <p:spPr>
          <a:xfrm>
            <a:off x="304800" y="1600200"/>
            <a:ext cx="8229600" cy="5105400"/>
          </a:xfrm>
          <a:ln w="12700">
            <a:solidFill>
              <a:schemeClr val="tx1"/>
            </a:solidFill>
          </a:ln>
        </p:spPr>
        <p:txBody>
          <a:bodyPr>
            <a:normAutofit fontScale="92500" lnSpcReduction="10000"/>
          </a:bodyPr>
          <a:lstStyle/>
          <a:p>
            <a:pPr algn="ctr">
              <a:buNone/>
            </a:pPr>
            <a:r>
              <a:rPr lang="en-US" sz="2200" b="1">
                <a:latin typeface="Arial Unicode MS" pitchFamily="34" charset="-128"/>
                <a:ea typeface="Arial Unicode MS" pitchFamily="34" charset="-128"/>
                <a:cs typeface="Arial Unicode MS" pitchFamily="34" charset="-128"/>
              </a:rPr>
              <a:t>THE  FOLLOWING  ARE  VARIOUS  TYPES  OF  VIOLENT ACTS AGAINST WOMEN AND MEN:</a:t>
            </a:r>
          </a:p>
          <a:p>
            <a:pPr algn="ctr">
              <a:buNone/>
            </a:pPr>
            <a:endParaRPr lang="en-US" sz="2400">
              <a:latin typeface="Arial Unicode MS" pitchFamily="34" charset="-128"/>
              <a:ea typeface="Arial Unicode MS" pitchFamily="34" charset="-128"/>
              <a:cs typeface="Arial Unicode MS" pitchFamily="34" charset="-128"/>
            </a:endParaRPr>
          </a:p>
          <a:p>
            <a:pPr marL="2119313" indent="568325">
              <a:buFont typeface="Wingdings" pitchFamily="2" charset="2"/>
              <a:buChar char="v"/>
            </a:pPr>
            <a:r>
              <a:rPr lang="en-US" sz="2800">
                <a:latin typeface="Arial Unicode MS" pitchFamily="34" charset="-128"/>
                <a:ea typeface="Arial Unicode MS" pitchFamily="34" charset="-128"/>
                <a:cs typeface="Arial Unicode MS" pitchFamily="34" charset="-128"/>
              </a:rPr>
              <a:t>Domestic Violence </a:t>
            </a:r>
          </a:p>
          <a:p>
            <a:pPr marL="2119313" indent="568325">
              <a:buFont typeface="Wingdings" pitchFamily="2" charset="2"/>
              <a:buChar char="v"/>
            </a:pPr>
            <a:r>
              <a:rPr lang="en-US" sz="2800">
                <a:latin typeface="Arial Unicode MS" pitchFamily="34" charset="-128"/>
                <a:ea typeface="Arial Unicode MS" pitchFamily="34" charset="-128"/>
                <a:cs typeface="Arial Unicode MS" pitchFamily="34" charset="-128"/>
              </a:rPr>
              <a:t>Dating Violence</a:t>
            </a:r>
          </a:p>
          <a:p>
            <a:pPr marL="2119313" indent="568325">
              <a:buFont typeface="Wingdings" pitchFamily="2" charset="2"/>
              <a:buChar char="v"/>
            </a:pPr>
            <a:r>
              <a:rPr lang="en-US" sz="2800">
                <a:latin typeface="Arial Unicode MS" pitchFamily="34" charset="-128"/>
                <a:ea typeface="Arial Unicode MS" pitchFamily="34" charset="-128"/>
                <a:cs typeface="Arial Unicode MS" pitchFamily="34" charset="-128"/>
              </a:rPr>
              <a:t>Stalking</a:t>
            </a:r>
          </a:p>
          <a:p>
            <a:pPr marL="2119313" indent="568325">
              <a:buFont typeface="Wingdings" pitchFamily="2" charset="2"/>
              <a:buChar char="v"/>
            </a:pPr>
            <a:r>
              <a:rPr lang="en-US" sz="2800">
                <a:latin typeface="Arial Unicode MS" pitchFamily="34" charset="-128"/>
                <a:ea typeface="Arial Unicode MS" pitchFamily="34" charset="-128"/>
                <a:cs typeface="Arial Unicode MS" pitchFamily="34" charset="-128"/>
              </a:rPr>
              <a:t>Sexual Assault</a:t>
            </a:r>
          </a:p>
          <a:p>
            <a:pPr algn="ctr">
              <a:buNone/>
            </a:pPr>
            <a:r>
              <a:rPr lang="en-US" sz="2400">
                <a:latin typeface="Arial Unicode MS" pitchFamily="34" charset="-128"/>
                <a:ea typeface="Arial Unicode MS" pitchFamily="34" charset="-128"/>
                <a:cs typeface="Arial Unicode MS" pitchFamily="34" charset="-128"/>
              </a:rPr>
              <a:t>	</a:t>
            </a:r>
          </a:p>
          <a:p>
            <a:pPr marL="438150" indent="19050" algn="ctr">
              <a:buNone/>
            </a:pPr>
            <a:r>
              <a:rPr lang="en-US" sz="2200">
                <a:latin typeface="Arial Unicode MS" pitchFamily="34" charset="-128"/>
                <a:ea typeface="Arial Unicode MS" pitchFamily="34" charset="-128"/>
                <a:cs typeface="Arial Unicode MS" pitchFamily="34" charset="-128"/>
              </a:rPr>
              <a:t>The Housing Choice Voucher Program selection/admissions and continued occupancy provisions prohibit denial of selection/admission or eviction/termination of assistance to individuals for reasons related to incidents of domestic violence in which they were a victim. (Sections 606 and 607).</a:t>
            </a:r>
          </a:p>
          <a:p>
            <a:pPr algn="ctr">
              <a:buNone/>
            </a:pPr>
            <a:r>
              <a:rPr lang="en-US" sz="2200">
                <a:latin typeface="Arial Unicode MS" pitchFamily="34" charset="-128"/>
                <a:ea typeface="Arial Unicode MS" pitchFamily="34" charset="-128"/>
                <a:cs typeface="Arial Unicode MS" pitchFamily="34" charset="-128"/>
              </a:rPr>
              <a:t>	</a:t>
            </a:r>
            <a:endParaRPr lang="en-US" sz="2200" i="1">
              <a:latin typeface="Arial Unicode MS" pitchFamily="34" charset="-128"/>
              <a:ea typeface="Arial Unicode MS" pitchFamily="34" charset="-128"/>
              <a:cs typeface="Arial Unicode MS" pitchFamily="34" charset="-128"/>
            </a:endParaRPr>
          </a:p>
          <a:p>
            <a:pPr>
              <a:buNone/>
            </a:pPr>
            <a:endParaRPr lang="en-US" sz="2000"/>
          </a:p>
        </p:txBody>
      </p:sp>
      <p:sp>
        <p:nvSpPr>
          <p:cNvPr id="2" name="Slide Number Placeholder 1"/>
          <p:cNvSpPr>
            <a:spLocks noGrp="1"/>
          </p:cNvSpPr>
          <p:nvPr>
            <p:ph type="sldNum" sz="quarter" idx="12"/>
          </p:nvPr>
        </p:nvSpPr>
        <p:spPr/>
        <p:txBody>
          <a:bodyPr/>
          <a:lstStyle/>
          <a:p>
            <a:fld id="{9C473276-63CB-4451-BE99-8642D9F5F701}" type="slidenum">
              <a:rPr lang="en-US" smtClean="0"/>
              <a:pPr/>
              <a:t>8</a:t>
            </a:fld>
            <a:endParaRPr lang="en-US"/>
          </a:p>
        </p:txBody>
      </p:sp>
    </p:spTree>
  </p:cSld>
  <p:clrMapOvr>
    <a:masterClrMapping/>
  </p:clrMapOvr>
  <p:transition>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295400" y="381000"/>
            <a:ext cx="6096000" cy="685800"/>
          </a:xfrm>
          <a:prstGeom prst="rect">
            <a:avLst/>
          </a:prstGeom>
        </p:spPr>
        <p:style>
          <a:lnRef idx="1">
            <a:schemeClr val="accent4"/>
          </a:lnRef>
          <a:fillRef idx="2">
            <a:schemeClr val="accent4"/>
          </a:fillRef>
          <a:effectRef idx="1">
            <a:schemeClr val="accent4"/>
          </a:effectRef>
          <a:fontRef idx="minor">
            <a:schemeClr val="dk1"/>
          </a:fontRef>
        </p:style>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a:solidFill>
                  <a:schemeClr val="accent1">
                    <a:lumMod val="75000"/>
                  </a:schemeClr>
                </a:solidFill>
              </a:rPr>
              <a:t>Resources</a:t>
            </a:r>
            <a:endParaRPr kumimoji="0" lang="en-US" sz="3600" b="1" i="0" u="none" strike="noStrike" kern="1200" cap="none" spc="0" normalizeH="0" baseline="0" noProof="0">
              <a:ln>
                <a:noFill/>
              </a:ln>
              <a:solidFill>
                <a:schemeClr val="accent1">
                  <a:lumMod val="75000"/>
                </a:schemeClr>
              </a:solidFill>
              <a:effectLst/>
              <a:uLnTx/>
              <a:uFillTx/>
              <a:latin typeface="+mn-lt"/>
              <a:ea typeface="+mn-ea"/>
              <a:cs typeface="+mn-cs"/>
            </a:endParaRPr>
          </a:p>
        </p:txBody>
      </p:sp>
      <p:sp>
        <p:nvSpPr>
          <p:cNvPr id="3" name="Content Placeholder 2"/>
          <p:cNvSpPr>
            <a:spLocks noGrp="1"/>
          </p:cNvSpPr>
          <p:nvPr>
            <p:ph idx="1"/>
          </p:nvPr>
        </p:nvSpPr>
        <p:spPr>
          <a:xfrm>
            <a:off x="381000" y="1676400"/>
            <a:ext cx="8229600" cy="5181600"/>
          </a:xfrm>
        </p:spPr>
        <p:txBody>
          <a:bodyPr>
            <a:normAutofit fontScale="55000" lnSpcReduction="20000"/>
          </a:bodyPr>
          <a:lstStyle/>
          <a:p>
            <a:pPr>
              <a:lnSpc>
                <a:spcPct val="120000"/>
              </a:lnSpc>
            </a:pPr>
            <a:r>
              <a:rPr lang="en-US" sz="3000" b="1" u="sng">
                <a:latin typeface="Arial" pitchFamily="34" charset="0"/>
                <a:cs typeface="Arial" pitchFamily="34" charset="0"/>
              </a:rPr>
              <a:t>Safe Haven of Tarrant County</a:t>
            </a:r>
            <a:r>
              <a:rPr lang="en-US" sz="3000" u="sng">
                <a:latin typeface="Arial" pitchFamily="34" charset="0"/>
                <a:cs typeface="Arial" pitchFamily="34" charset="0"/>
              </a:rPr>
              <a:t>: </a:t>
            </a:r>
          </a:p>
          <a:p>
            <a:pPr>
              <a:lnSpc>
                <a:spcPct val="120000"/>
              </a:lnSpc>
              <a:buNone/>
            </a:pPr>
            <a:r>
              <a:rPr lang="en-US" sz="3000">
                <a:latin typeface="Arial" pitchFamily="34" charset="0"/>
                <a:cs typeface="Arial" pitchFamily="34" charset="0"/>
              </a:rPr>
              <a:t>	24-hour crisis hotline: </a:t>
            </a:r>
            <a:r>
              <a:rPr lang="en-US" sz="3000" b="1">
                <a:latin typeface="Arial" pitchFamily="34" charset="0"/>
                <a:cs typeface="Arial" pitchFamily="34" charset="0"/>
              </a:rPr>
              <a:t>877-701-7233 </a:t>
            </a:r>
          </a:p>
          <a:p>
            <a:pPr>
              <a:lnSpc>
                <a:spcPct val="120000"/>
              </a:lnSpc>
              <a:buNone/>
            </a:pPr>
            <a:r>
              <a:rPr lang="en-US" sz="3000" b="1">
                <a:latin typeface="Arial" pitchFamily="34" charset="0"/>
                <a:cs typeface="Arial" pitchFamily="34" charset="0"/>
              </a:rPr>
              <a:t>	</a:t>
            </a:r>
            <a:r>
              <a:rPr lang="en-US" sz="3000">
                <a:latin typeface="Arial" pitchFamily="34" charset="0"/>
                <a:cs typeface="Arial" pitchFamily="34" charset="0"/>
              </a:rPr>
              <a:t>website: </a:t>
            </a:r>
            <a:r>
              <a:rPr lang="en-US" sz="3000" u="sng">
                <a:solidFill>
                  <a:srgbClr val="0070C0"/>
                </a:solidFill>
                <a:latin typeface="Arial" pitchFamily="34" charset="0"/>
                <a:cs typeface="Arial" pitchFamily="34" charset="0"/>
              </a:rPr>
              <a:t>www.safehaventc.org</a:t>
            </a:r>
          </a:p>
          <a:p>
            <a:pPr>
              <a:lnSpc>
                <a:spcPct val="120000"/>
              </a:lnSpc>
              <a:buNone/>
            </a:pPr>
            <a:endParaRPr lang="en-US" sz="3000">
              <a:solidFill>
                <a:schemeClr val="accent1">
                  <a:lumMod val="50000"/>
                </a:schemeClr>
              </a:solidFill>
              <a:latin typeface="Arial" pitchFamily="34" charset="0"/>
              <a:cs typeface="Arial" pitchFamily="34" charset="0"/>
            </a:endParaRPr>
          </a:p>
          <a:p>
            <a:pPr>
              <a:lnSpc>
                <a:spcPct val="120000"/>
              </a:lnSpc>
            </a:pPr>
            <a:r>
              <a:rPr lang="en-US" sz="3000" b="1" u="sng">
                <a:latin typeface="Arial" pitchFamily="34" charset="0"/>
                <a:cs typeface="Arial" pitchFamily="34" charset="0"/>
              </a:rPr>
              <a:t>The Women's Center</a:t>
            </a:r>
            <a:r>
              <a:rPr lang="en-US" sz="3000" u="sng">
                <a:latin typeface="Arial" pitchFamily="34" charset="0"/>
                <a:cs typeface="Arial" pitchFamily="34" charset="0"/>
              </a:rPr>
              <a:t>: </a:t>
            </a:r>
          </a:p>
          <a:p>
            <a:pPr>
              <a:lnSpc>
                <a:spcPct val="120000"/>
              </a:lnSpc>
              <a:buNone/>
            </a:pPr>
            <a:r>
              <a:rPr lang="en-US" sz="3000">
                <a:latin typeface="Arial" pitchFamily="34" charset="0"/>
                <a:cs typeface="Arial" pitchFamily="34" charset="0"/>
              </a:rPr>
              <a:t>	24-hour rape crisis hotline: </a:t>
            </a:r>
            <a:r>
              <a:rPr lang="en-US" sz="3000" b="1">
                <a:latin typeface="Arial" pitchFamily="34" charset="0"/>
                <a:cs typeface="Arial" pitchFamily="34" charset="0"/>
              </a:rPr>
              <a:t>817-927-2737</a:t>
            </a:r>
          </a:p>
          <a:p>
            <a:pPr>
              <a:lnSpc>
                <a:spcPct val="120000"/>
              </a:lnSpc>
              <a:buNone/>
            </a:pPr>
            <a:r>
              <a:rPr lang="en-US" sz="3000" b="1">
                <a:latin typeface="Arial" pitchFamily="34" charset="0"/>
                <a:cs typeface="Arial" pitchFamily="34" charset="0"/>
              </a:rPr>
              <a:t>	</a:t>
            </a:r>
            <a:r>
              <a:rPr lang="en-US" sz="3000">
                <a:latin typeface="Arial" pitchFamily="34" charset="0"/>
                <a:cs typeface="Arial" pitchFamily="34" charset="0"/>
              </a:rPr>
              <a:t>nonemergency hotline: </a:t>
            </a:r>
            <a:r>
              <a:rPr lang="en-US" sz="3000" b="1">
                <a:latin typeface="Arial" pitchFamily="34" charset="0"/>
                <a:cs typeface="Arial" pitchFamily="34" charset="0"/>
              </a:rPr>
              <a:t>817-927-4039 </a:t>
            </a:r>
          </a:p>
          <a:p>
            <a:pPr>
              <a:lnSpc>
                <a:spcPct val="120000"/>
              </a:lnSpc>
              <a:buNone/>
            </a:pPr>
            <a:r>
              <a:rPr lang="en-US" sz="3000" b="1">
                <a:latin typeface="Arial" pitchFamily="34" charset="0"/>
                <a:cs typeface="Arial" pitchFamily="34" charset="0"/>
              </a:rPr>
              <a:t>	</a:t>
            </a:r>
            <a:r>
              <a:rPr lang="en-US" sz="3000">
                <a:latin typeface="Arial" pitchFamily="34" charset="0"/>
                <a:cs typeface="Arial" pitchFamily="34" charset="0"/>
              </a:rPr>
              <a:t>website: </a:t>
            </a:r>
            <a:r>
              <a:rPr lang="en-US" sz="3000" u="sng">
                <a:solidFill>
                  <a:srgbClr val="0070C0"/>
                </a:solidFill>
                <a:latin typeface="Arial" pitchFamily="34" charset="0"/>
                <a:cs typeface="Arial" pitchFamily="34" charset="0"/>
              </a:rPr>
              <a:t>www.womenscenter.info</a:t>
            </a:r>
            <a:r>
              <a:rPr lang="en-US" sz="3000">
                <a:latin typeface="Arial" pitchFamily="34" charset="0"/>
                <a:cs typeface="Arial" pitchFamily="34" charset="0"/>
              </a:rPr>
              <a:t> </a:t>
            </a:r>
          </a:p>
          <a:p>
            <a:pPr>
              <a:lnSpc>
                <a:spcPct val="120000"/>
              </a:lnSpc>
              <a:buNone/>
            </a:pPr>
            <a:endParaRPr lang="en-US">
              <a:latin typeface="Arial" pitchFamily="34" charset="0"/>
              <a:cs typeface="Arial" pitchFamily="34" charset="0"/>
            </a:endParaRPr>
          </a:p>
          <a:p>
            <a:pPr>
              <a:lnSpc>
                <a:spcPct val="120000"/>
              </a:lnSpc>
            </a:pPr>
            <a:r>
              <a:rPr lang="en-US" sz="3000" b="1" u="sng">
                <a:latin typeface="Arial" pitchFamily="34" charset="0"/>
                <a:cs typeface="Arial" pitchFamily="34" charset="0"/>
              </a:rPr>
              <a:t>Tarrant County District Attorney Family Violence Unit</a:t>
            </a:r>
            <a:r>
              <a:rPr lang="en-US" sz="3000" u="sng">
                <a:latin typeface="Arial" pitchFamily="34" charset="0"/>
                <a:cs typeface="Arial" pitchFamily="34" charset="0"/>
              </a:rPr>
              <a:t>:</a:t>
            </a:r>
            <a:r>
              <a:rPr lang="en-US" sz="3000">
                <a:latin typeface="Arial" pitchFamily="34" charset="0"/>
                <a:cs typeface="Arial" pitchFamily="34" charset="0"/>
              </a:rPr>
              <a:t> </a:t>
            </a:r>
            <a:r>
              <a:rPr lang="en-US" b="1">
                <a:latin typeface="Arial" pitchFamily="34" charset="0"/>
                <a:cs typeface="Arial" pitchFamily="34" charset="0"/>
              </a:rPr>
              <a:t>817-884-3535</a:t>
            </a:r>
          </a:p>
          <a:p>
            <a:pPr marL="0" indent="0">
              <a:lnSpc>
                <a:spcPct val="120000"/>
              </a:lnSpc>
              <a:buNone/>
            </a:pPr>
            <a:endParaRPr lang="en-US" b="1">
              <a:latin typeface="Arial" pitchFamily="34" charset="0"/>
              <a:cs typeface="Arial" pitchFamily="34" charset="0"/>
            </a:endParaRPr>
          </a:p>
          <a:p>
            <a:pPr>
              <a:lnSpc>
                <a:spcPct val="120000"/>
              </a:lnSpc>
            </a:pPr>
            <a:r>
              <a:rPr lang="en-US" sz="3000" b="1" u="sng">
                <a:latin typeface="Arial" pitchFamily="34" charset="0"/>
                <a:cs typeface="Arial" pitchFamily="34" charset="0"/>
              </a:rPr>
              <a:t>One Safe Place</a:t>
            </a:r>
          </a:p>
          <a:p>
            <a:pPr marL="0" indent="0">
              <a:lnSpc>
                <a:spcPct val="120000"/>
              </a:lnSpc>
              <a:buNone/>
            </a:pPr>
            <a:r>
              <a:rPr lang="en-US" sz="3000">
                <a:latin typeface="Arial" pitchFamily="34" charset="0"/>
                <a:cs typeface="Arial" pitchFamily="34" charset="0"/>
              </a:rPr>
              <a:t>     Main Line: </a:t>
            </a:r>
            <a:r>
              <a:rPr lang="en-US" sz="3000" b="1">
                <a:latin typeface="Arial" pitchFamily="34" charset="0"/>
                <a:cs typeface="Arial" pitchFamily="34" charset="0"/>
              </a:rPr>
              <a:t>817-916-4323</a:t>
            </a:r>
          </a:p>
          <a:p>
            <a:pPr marL="0" indent="0">
              <a:lnSpc>
                <a:spcPct val="120000"/>
              </a:lnSpc>
              <a:buNone/>
            </a:pPr>
            <a:r>
              <a:rPr lang="en-US" sz="3000" b="1">
                <a:latin typeface="Arial" pitchFamily="34" charset="0"/>
                <a:cs typeface="Arial" pitchFamily="34" charset="0"/>
              </a:rPr>
              <a:t>     website: </a:t>
            </a:r>
            <a:r>
              <a:rPr lang="en-US" sz="3000">
                <a:latin typeface="Arial" pitchFamily="34" charset="0"/>
                <a:cs typeface="Arial" pitchFamily="34" charset="0"/>
                <a:hlinkClick r:id="rId2"/>
              </a:rPr>
              <a:t>www.onesafeplace.org</a:t>
            </a:r>
            <a:r>
              <a:rPr lang="en-US" sz="3000">
                <a:latin typeface="Arial" pitchFamily="34" charset="0"/>
                <a:cs typeface="Arial" pitchFamily="34" charset="0"/>
              </a:rPr>
              <a:t> </a:t>
            </a:r>
          </a:p>
          <a:p>
            <a:pPr marL="0" indent="0">
              <a:lnSpc>
                <a:spcPct val="120000"/>
              </a:lnSpc>
              <a:buNone/>
            </a:pPr>
            <a:endParaRPr lang="en-US" b="1">
              <a:latin typeface="Arial" pitchFamily="34" charset="0"/>
              <a:cs typeface="Arial" pitchFamily="34" charset="0"/>
            </a:endParaRPr>
          </a:p>
        </p:txBody>
      </p:sp>
      <p:sp>
        <p:nvSpPr>
          <p:cNvPr id="5" name="Title 1"/>
          <p:cNvSpPr txBox="1">
            <a:spLocks/>
          </p:cNvSpPr>
          <p:nvPr/>
        </p:nvSpPr>
        <p:spPr>
          <a:xfrm>
            <a:off x="228600" y="228600"/>
            <a:ext cx="8686800" cy="1066800"/>
          </a:xfrm>
          <a:prstGeom prst="rect">
            <a:avLst/>
          </a:prstGeom>
          <a:solidFill>
            <a:schemeClr val="accent3">
              <a:lumMod val="50000"/>
            </a:schemeClr>
          </a:solidFill>
        </p:spPr>
        <p:style>
          <a:lnRef idx="1">
            <a:schemeClr val="accent4"/>
          </a:lnRef>
          <a:fillRef idx="2">
            <a:schemeClr val="accent4"/>
          </a:fillRef>
          <a:effectRef idx="1">
            <a:schemeClr val="accent4"/>
          </a:effectRef>
          <a:fontRef idx="minor">
            <a:schemeClr val="dk1"/>
          </a:fontRef>
        </p:style>
        <p:txBody>
          <a:bodyPr vert="horz" lIns="0" rIns="0" bIns="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a:ln>
                  <a:noFill/>
                </a:ln>
                <a:solidFill>
                  <a:schemeClr val="accent1">
                    <a:lumMod val="40000"/>
                    <a:lumOff val="60000"/>
                  </a:schemeClr>
                </a:solidFill>
                <a:effectLst/>
                <a:uLnTx/>
                <a:uFillTx/>
                <a:latin typeface="+mn-lt"/>
                <a:ea typeface="+mn-ea"/>
                <a:cs typeface="+mn-cs"/>
              </a:rPr>
              <a:t>Resources</a:t>
            </a:r>
          </a:p>
        </p:txBody>
      </p:sp>
      <p:sp>
        <p:nvSpPr>
          <p:cNvPr id="2" name="Slide Number Placeholder 1"/>
          <p:cNvSpPr>
            <a:spLocks noGrp="1"/>
          </p:cNvSpPr>
          <p:nvPr>
            <p:ph type="sldNum" sz="quarter" idx="12"/>
          </p:nvPr>
        </p:nvSpPr>
        <p:spPr/>
        <p:txBody>
          <a:bodyPr/>
          <a:lstStyle/>
          <a:p>
            <a:fld id="{9C473276-63CB-4451-BE99-8642D9F5F701}" type="slidenum">
              <a:rPr lang="en-US" smtClean="0"/>
              <a:pPr/>
              <a:t>9</a:t>
            </a:fld>
            <a:endParaRPr lang="en-US"/>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71760d-121b-4d55-b066-0702da069a3c">
      <Terms xmlns="http://schemas.microsoft.com/office/infopath/2007/PartnerControls"/>
    </lcf76f155ced4ddcb4097134ff3c332f>
    <SharedWithUsers xmlns="b051148d-20f1-4bc8-baea-070586e0d681">
      <UserInfo>
        <DisplayName>Admissions</DisplayName>
        <AccountId>130</AccountId>
        <AccountType/>
      </UserInfo>
      <UserInfo>
        <DisplayName>Jody Stigler</DisplayName>
        <AccountId>33</AccountId>
        <AccountType/>
      </UserInfo>
      <UserInfo>
        <DisplayName>Erika McGee</DisplayName>
        <AccountId>28</AccountId>
        <AccountType/>
      </UserInfo>
      <UserInfo>
        <DisplayName>Ravonda Thompson</DisplayName>
        <AccountId>18</AccountId>
        <AccountType/>
      </UserInfo>
      <UserInfo>
        <DisplayName>Art Garcia</DisplayName>
        <AccountId>89</AccountId>
        <AccountType/>
      </UserInfo>
      <UserInfo>
        <DisplayName>Terry Creear</DisplayName>
        <AccountId>34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B2DE440EE768468283913AE271C5E3" ma:contentTypeVersion="13" ma:contentTypeDescription="Create a new document." ma:contentTypeScope="" ma:versionID="73e4ab499c4e46928dac1a27a99dde9d">
  <xsd:schema xmlns:xsd="http://www.w3.org/2001/XMLSchema" xmlns:xs="http://www.w3.org/2001/XMLSchema" xmlns:p="http://schemas.microsoft.com/office/2006/metadata/properties" xmlns:ns2="bb71760d-121b-4d55-b066-0702da069a3c" xmlns:ns3="b051148d-20f1-4bc8-baea-070586e0d681" targetNamespace="http://schemas.microsoft.com/office/2006/metadata/properties" ma:root="true" ma:fieldsID="d918db059c751bdc9891061214f521d2" ns2:_="" ns3:_="">
    <xsd:import namespace="bb71760d-121b-4d55-b066-0702da069a3c"/>
    <xsd:import namespace="b051148d-20f1-4bc8-baea-070586e0d68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1760d-121b-4d55-b066-0702da069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bad84ee-4599-4407-b726-ceb12f223186"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1148d-20f1-4bc8-baea-070586e0d6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2C5EF-0C81-4510-9FE1-CA77A2D92E53}">
  <ds:schemaRefs>
    <ds:schemaRef ds:uri="b051148d-20f1-4bc8-baea-070586e0d681"/>
    <ds:schemaRef ds:uri="bb71760d-121b-4d55-b066-0702da069a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0692E50-98BC-4AAE-9C8B-230E2381B6B0}">
  <ds:schemaRefs>
    <ds:schemaRef ds:uri="http://schemas.microsoft.com/sharepoint/v3/contenttype/forms"/>
  </ds:schemaRefs>
</ds:datastoreItem>
</file>

<file path=customXml/itemProps3.xml><?xml version="1.0" encoding="utf-8"?>
<ds:datastoreItem xmlns:ds="http://schemas.openxmlformats.org/officeDocument/2006/customXml" ds:itemID="{6FEF988C-C84B-4BEE-9D54-18E334B5DF8B}">
  <ds:schemaRefs>
    <ds:schemaRef ds:uri="b051148d-20f1-4bc8-baea-070586e0d681"/>
    <ds:schemaRef ds:uri="bb71760d-121b-4d55-b066-0702da069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4869</Words>
  <Application>Microsoft Office PowerPoint</Application>
  <PresentationFormat>On-screen Show (4:3)</PresentationFormat>
  <Paragraphs>569</Paragraphs>
  <Slides>72</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Amasis MT Pro Medium</vt:lpstr>
      <vt:lpstr>Arial</vt:lpstr>
      <vt:lpstr>Arial Nova</vt:lpstr>
      <vt:lpstr>Arial Rounded MT Bold</vt:lpstr>
      <vt:lpstr>Arial Unicode MS</vt:lpstr>
      <vt:lpstr>Baskerville Old Face</vt:lpstr>
      <vt:lpstr>Calibri</vt:lpstr>
      <vt:lpstr>Microsoft Sans Serif</vt:lpstr>
      <vt:lpstr>Stencil</vt:lpstr>
      <vt:lpstr>Wingdings</vt:lpstr>
      <vt:lpstr>Office Theme</vt:lpstr>
      <vt:lpstr>Acrobat Document</vt:lpstr>
      <vt:lpstr>Housing Choice          Voucher Program  Briefing Session</vt:lpstr>
      <vt:lpstr>PowerPoint Presentation</vt:lpstr>
      <vt:lpstr>Briefing Purpose:</vt:lpstr>
      <vt:lpstr>What is the Housing Choice      Voucher Program (HCVP)?</vt:lpstr>
      <vt:lpstr>PowerPoint Presentation</vt:lpstr>
      <vt:lpstr>  Screening and Eviction for Drug Abuse and other Criminal Activity (SEDACA) Policy Overview  </vt:lpstr>
      <vt:lpstr>What HCVP Provides to You as a Client</vt:lpstr>
      <vt:lpstr>Violence Against Women Act (VAWA)</vt:lpstr>
      <vt:lpstr>Resources</vt:lpstr>
      <vt:lpstr>Lead-Based Paint Information</vt:lpstr>
      <vt:lpstr>PowerPoint Presentation</vt:lpstr>
      <vt:lpstr>Deduction for Household</vt:lpstr>
      <vt:lpstr>Income Deduction Example</vt:lpstr>
      <vt:lpstr>PowerPoint Presentation</vt:lpstr>
      <vt:lpstr>PowerPoint Presentation</vt:lpstr>
      <vt:lpstr>Reporting Income Increase/Decrease</vt:lpstr>
      <vt:lpstr>PowerPoint Presentation</vt:lpstr>
      <vt:lpstr>PowerPoint Presentation</vt:lpstr>
      <vt:lpstr>PowerPoint Presentation</vt:lpstr>
      <vt:lpstr>Annual Recertification Requirements</vt:lpstr>
      <vt:lpstr>I Will Lose My Assistance and Criminal Charges Could Be Filed If:</vt:lpstr>
      <vt:lpstr>PowerPoint Presentation</vt:lpstr>
      <vt:lpstr>PowerPoint Presentation</vt:lpstr>
      <vt:lpstr>Condition of Unit</vt:lpstr>
      <vt:lpstr>PowerPoint Presentation</vt:lpstr>
      <vt:lpstr>Relocation</vt:lpstr>
      <vt:lpstr>PowerPoint Presentation</vt:lpstr>
      <vt:lpstr>Relocation</vt:lpstr>
      <vt:lpstr>PowerPoint Presentation</vt:lpstr>
      <vt:lpstr>Affordable Housing (formerly Go Section 8) www.affordablehousing.com</vt:lpstr>
      <vt:lpstr>Affordability Calculator</vt:lpstr>
      <vt:lpstr>  RFTA FORM</vt:lpstr>
      <vt:lpstr> </vt:lpstr>
      <vt:lpstr>REQUEST FOR TENANCY APPROVAL RFTA FORM</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Avoid Scams and Fraud </vt:lpstr>
      <vt:lpstr>The Fort Worth Housing Solutions Move Process</vt:lpstr>
      <vt:lpstr>The Move Process</vt:lpstr>
      <vt:lpstr>The Move Process</vt:lpstr>
      <vt:lpstr>PowerPoint Presentation</vt:lpstr>
      <vt:lpstr>Inspection Process (continued)</vt:lpstr>
      <vt:lpstr>Inspection Process (continued)</vt:lpstr>
      <vt:lpstr>The Move Process</vt:lpstr>
      <vt:lpstr>The Move Process</vt:lpstr>
      <vt:lpstr>PowerPoint Presentation</vt:lpstr>
      <vt:lpstr>The Move Process</vt:lpstr>
      <vt:lpstr> </vt:lpstr>
      <vt:lpstr>PowerPoint Presentation</vt:lpstr>
      <vt:lpstr>Portability</vt:lpstr>
      <vt:lpstr>PowerPoint Presentation</vt:lpstr>
      <vt:lpstr>Voucher Mobility</vt:lpstr>
      <vt:lpstr>Voucher Mobility </vt:lpstr>
      <vt:lpstr>www.opportunitymoves.org </vt:lpstr>
      <vt:lpstr>www.ffiec.gov/geocode (Use most recent year) </vt:lpstr>
      <vt:lpstr>PowerPoint Presentation</vt:lpstr>
      <vt:lpstr>Census Data Map</vt:lpstr>
      <vt:lpstr>PowerPoint Presentation</vt:lpstr>
      <vt:lpstr>PowerPoint Presentation</vt:lpstr>
      <vt:lpstr>www.tea.state.tx.us for                              school ratings in your area </vt:lpstr>
      <vt:lpstr>www.txschools.org </vt:lpstr>
      <vt:lpstr>PowerPoint Presentation</vt:lpstr>
      <vt:lpstr>Available Units</vt:lpstr>
      <vt:lpstr>PowerPoint Presentation</vt:lpstr>
      <vt:lpstr>Available Units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8 Briefing</dc:title>
  <dc:creator>s8temp</dc:creator>
  <cp:lastModifiedBy>Art Garcia</cp:lastModifiedBy>
  <cp:revision>4</cp:revision>
  <cp:lastPrinted>2022-03-24T20:32:17Z</cp:lastPrinted>
  <dcterms:created xsi:type="dcterms:W3CDTF">2012-02-02T20:29:01Z</dcterms:created>
  <dcterms:modified xsi:type="dcterms:W3CDTF">2023-12-04T17:03:42Z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0x01010041B2DE440EE768468283913AE271C5E3</vt:lpwstr>
  </property>
  <property fmtid="{D5CDD505-2E9C-101B-9397-08002B2CF9AE}" pid="3" name="Order">
    <vt:r8>1226500</vt:r8>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